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notesMasterIdLst>
    <p:notesMasterId r:id="rId74"/>
  </p:notesMasterIdLst>
  <p:sldIdLst>
    <p:sldId id="261" r:id="rId2"/>
    <p:sldId id="290" r:id="rId3"/>
    <p:sldId id="335" r:id="rId4"/>
    <p:sldId id="336" r:id="rId5"/>
    <p:sldId id="338" r:id="rId6"/>
    <p:sldId id="340" r:id="rId7"/>
    <p:sldId id="341" r:id="rId8"/>
    <p:sldId id="337" r:id="rId9"/>
    <p:sldId id="339" r:id="rId10"/>
    <p:sldId id="351" r:id="rId11"/>
    <p:sldId id="353" r:id="rId12"/>
    <p:sldId id="354" r:id="rId13"/>
    <p:sldId id="342" r:id="rId14"/>
    <p:sldId id="355" r:id="rId15"/>
    <p:sldId id="343" r:id="rId16"/>
    <p:sldId id="356" r:id="rId17"/>
    <p:sldId id="357" r:id="rId18"/>
    <p:sldId id="358" r:id="rId19"/>
    <p:sldId id="346" r:id="rId20"/>
    <p:sldId id="347" r:id="rId21"/>
    <p:sldId id="401" r:id="rId22"/>
    <p:sldId id="348" r:id="rId23"/>
    <p:sldId id="349" r:id="rId24"/>
    <p:sldId id="350" r:id="rId25"/>
    <p:sldId id="292" r:id="rId26"/>
    <p:sldId id="326" r:id="rId27"/>
    <p:sldId id="330" r:id="rId28"/>
    <p:sldId id="352" r:id="rId29"/>
    <p:sldId id="328" r:id="rId30"/>
    <p:sldId id="329" r:id="rId31"/>
    <p:sldId id="327" r:id="rId32"/>
    <p:sldId id="331" r:id="rId33"/>
    <p:sldId id="291" r:id="rId34"/>
    <p:sldId id="359" r:id="rId35"/>
    <p:sldId id="360" r:id="rId36"/>
    <p:sldId id="361" r:id="rId37"/>
    <p:sldId id="362" r:id="rId38"/>
    <p:sldId id="363" r:id="rId39"/>
    <p:sldId id="364" r:id="rId40"/>
    <p:sldId id="365" r:id="rId41"/>
    <p:sldId id="366" r:id="rId42"/>
    <p:sldId id="367" r:id="rId43"/>
    <p:sldId id="368" r:id="rId44"/>
    <p:sldId id="369" r:id="rId45"/>
    <p:sldId id="370" r:id="rId46"/>
    <p:sldId id="371" r:id="rId47"/>
    <p:sldId id="372" r:id="rId48"/>
    <p:sldId id="373" r:id="rId49"/>
    <p:sldId id="374" r:id="rId50"/>
    <p:sldId id="375" r:id="rId51"/>
    <p:sldId id="376" r:id="rId52"/>
    <p:sldId id="377" r:id="rId53"/>
    <p:sldId id="378" r:id="rId54"/>
    <p:sldId id="379" r:id="rId55"/>
    <p:sldId id="380" r:id="rId56"/>
    <p:sldId id="381" r:id="rId57"/>
    <p:sldId id="382" r:id="rId58"/>
    <p:sldId id="383" r:id="rId59"/>
    <p:sldId id="385" r:id="rId60"/>
    <p:sldId id="386" r:id="rId61"/>
    <p:sldId id="387" r:id="rId62"/>
    <p:sldId id="388" r:id="rId63"/>
    <p:sldId id="389" r:id="rId64"/>
    <p:sldId id="390" r:id="rId65"/>
    <p:sldId id="391" r:id="rId66"/>
    <p:sldId id="393" r:id="rId67"/>
    <p:sldId id="394" r:id="rId68"/>
    <p:sldId id="395" r:id="rId69"/>
    <p:sldId id="396" r:id="rId70"/>
    <p:sldId id="397" r:id="rId71"/>
    <p:sldId id="399" r:id="rId72"/>
    <p:sldId id="400" r:id="rId7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0876"/>
    <a:srgbClr val="D50DC7"/>
    <a:srgbClr val="008000"/>
    <a:srgbClr val="003E00"/>
    <a:srgbClr val="284420"/>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0" autoAdjust="0"/>
    <p:restoredTop sz="51814" autoAdjust="0"/>
  </p:normalViewPr>
  <p:slideViewPr>
    <p:cSldViewPr>
      <p:cViewPr varScale="1">
        <p:scale>
          <a:sx n="44" d="100"/>
          <a:sy n="44" d="100"/>
        </p:scale>
        <p:origin x="264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9ADADF-284D-4DD3-AF61-7C2069844E3A}" type="datetimeFigureOut">
              <a:rPr lang="ru-RU" smtClean="0"/>
              <a:pPr/>
              <a:t>04.02.2024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12621B-C3FC-4575-8EA2-F76BB16EFD60}" type="slidenum">
              <a:rPr lang="ru-RU" smtClean="0"/>
              <a:pPr/>
              <a:t>‹#›</a:t>
            </a:fld>
            <a:endParaRPr lang="ru-RU"/>
          </a:p>
        </p:txBody>
      </p:sp>
    </p:spTree>
    <p:extLst>
      <p:ext uri="{BB962C8B-B14F-4D97-AF65-F5344CB8AC3E}">
        <p14:creationId xmlns:p14="http://schemas.microsoft.com/office/powerpoint/2010/main" val="2668369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Составила:</a:t>
            </a:r>
            <a:r>
              <a:rPr lang="ru-RU" baseline="0" dirty="0" smtClean="0"/>
              <a:t> Глазунова Е.А.</a:t>
            </a:r>
          </a:p>
          <a:p>
            <a:r>
              <a:rPr lang="ru-RU" dirty="0" smtClean="0"/>
              <a:t>Сейчас</a:t>
            </a:r>
            <a:r>
              <a:rPr lang="ru-RU" baseline="0" dirty="0" smtClean="0"/>
              <a:t> мы с вами поговорим о </a:t>
            </a:r>
            <a:r>
              <a:rPr lang="ru-RU" baseline="0" dirty="0" err="1" smtClean="0"/>
              <a:t>Сан-Мен</a:t>
            </a:r>
            <a:r>
              <a:rPr lang="ru-RU" baseline="0" dirty="0" smtClean="0"/>
              <a:t> </a:t>
            </a:r>
            <a:r>
              <a:rPr lang="ru-RU" baseline="0" dirty="0" err="1" smtClean="0"/>
              <a:t>Муне</a:t>
            </a:r>
            <a:r>
              <a:rPr lang="ru-RU" baseline="0" dirty="0" smtClean="0"/>
              <a:t>, его жизни, личности, о том, какими чертами характера он обладал, что было у него на сердце. Я долго думала, что вам рассказать. У нас с вами только одна встреча на эту </a:t>
            </a:r>
            <a:r>
              <a:rPr lang="ru-RU" baseline="0" dirty="0" smtClean="0"/>
              <a:t>тему. Если </a:t>
            </a:r>
            <a:r>
              <a:rPr lang="ru-RU" baseline="0" dirty="0" smtClean="0"/>
              <a:t>рассказывать биографию Сан-Мен Муна, то требуется хотя бы 4 встречи, чтобы рассказать те или иные детали, обстоятельства жизни. Поэтому я просто решила познакомить вас с некоторыми гранями личности Отца. Цель нашей встречи – чтобы </a:t>
            </a:r>
            <a:r>
              <a:rPr lang="ru-RU" baseline="0" dirty="0" err="1" smtClean="0"/>
              <a:t>Сан-Мен</a:t>
            </a:r>
            <a:r>
              <a:rPr lang="ru-RU" baseline="0" dirty="0" smtClean="0"/>
              <a:t> Мун стал нам всем чуточку ближе, чтобы мы смогли понять, почему </a:t>
            </a:r>
            <a:r>
              <a:rPr lang="ru-RU" baseline="0" dirty="0" err="1" smtClean="0"/>
              <a:t>Сан-Мен</a:t>
            </a:r>
            <a:r>
              <a:rPr lang="ru-RU" baseline="0" dirty="0" smtClean="0"/>
              <a:t> Мун является отцом каждому из нас.</a:t>
            </a:r>
            <a:endParaRPr lang="ru-RU" dirty="0"/>
          </a:p>
        </p:txBody>
      </p:sp>
      <p:sp>
        <p:nvSpPr>
          <p:cNvPr id="4" name="Номер слайда 3"/>
          <p:cNvSpPr>
            <a:spLocks noGrp="1"/>
          </p:cNvSpPr>
          <p:nvPr>
            <p:ph type="sldNum" sz="quarter" idx="10"/>
          </p:nvPr>
        </p:nvSpPr>
        <p:spPr/>
        <p:txBody>
          <a:bodyPr/>
          <a:lstStyle/>
          <a:p>
            <a:fld id="{FF12621B-C3FC-4575-8EA2-F76BB16EFD60}" type="slidenum">
              <a:rPr lang="ru-RU" smtClean="0"/>
              <a:pPr/>
              <a:t>1</a:t>
            </a:fld>
            <a:endParaRPr lang="ru-RU"/>
          </a:p>
        </p:txBody>
      </p:sp>
    </p:spTree>
    <p:extLst>
      <p:ext uri="{BB962C8B-B14F-4D97-AF65-F5344CB8AC3E}">
        <p14:creationId xmlns:p14="http://schemas.microsoft.com/office/powerpoint/2010/main" val="663157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chemeClr val="tx1"/>
                </a:solidFill>
                <a:latin typeface="+mn-lt"/>
                <a:ea typeface="+mn-ea"/>
                <a:cs typeface="+mn-cs"/>
              </a:rPr>
              <a:t>«Наделенный с раннего детства здоровым и сильным телосложением, преподобный Мун, можно сказать, выделяется из толпы. Его лицо, чуть великоватое относительно его тела, никому не кажется обыкновенным или грубым; наоборот, высокий лоб, маленькие глаза и длинная широкая переносица придают его лицу четкость очертаний и гармонию. </a:t>
            </a:r>
          </a:p>
          <a:p>
            <a:r>
              <a:rPr lang="ru-RU" sz="1200" b="0" i="0" kern="1200" dirty="0" smtClean="0">
                <a:solidFill>
                  <a:schemeClr val="tx1"/>
                </a:solidFill>
                <a:latin typeface="+mn-lt"/>
                <a:ea typeface="+mn-ea"/>
                <a:cs typeface="+mn-cs"/>
              </a:rPr>
              <a:t>Кисти рук, мощных и крупных, — маленькие и выразительные, но при этом ловкие и сильные, его ступни невелики, но ноги тоже сильные и быстрые. Когда он идет, шаги его спокойны и неторопливы, поступь твердая и исполненная достоинства. Но тот, кому случается идти рядом с ним не отставая, вдруг ощущает, как на самом деле быстро он ходит. И правда, обычный человек едва поспевает за ним. </a:t>
            </a:r>
          </a:p>
          <a:p>
            <a:r>
              <a:rPr lang="ru-RU" sz="1200" b="0" i="0" kern="1200" dirty="0" smtClean="0">
                <a:solidFill>
                  <a:schemeClr val="tx1"/>
                </a:solidFill>
                <a:latin typeface="+mn-lt"/>
                <a:ea typeface="+mn-ea"/>
                <a:cs typeface="+mn-cs"/>
              </a:rPr>
              <a:t>Что касается выражения лица, то оно всегда полно душевного тепла, мягкости и человечности, сочетаясь с сильной волей и чувством собственного достоинства. </a:t>
            </a:r>
          </a:p>
          <a:p>
            <a:r>
              <a:rPr lang="ru-RU" sz="1200" b="0" i="0" kern="1200" dirty="0" smtClean="0">
                <a:solidFill>
                  <a:schemeClr val="tx1"/>
                </a:solidFill>
                <a:latin typeface="+mn-lt"/>
                <a:ea typeface="+mn-ea"/>
                <a:cs typeface="+mn-cs"/>
              </a:rPr>
              <a:t>Когда он двигается, его движения полны природной грации и свободы, его манеры говорят о беззаботной щедрости; за всеми этими качествами легко угадываются его искренность и серьезность, ни с чем не сравнимая наблюдательность, непоколебимая уверенность в себе, все это приковывает (вовсе не требуя) немедленное внимание со стороны всех окружающих, попадающих под действие его силы и авторитета» (Путь первопроходца). </a:t>
            </a:r>
          </a:p>
          <a:p>
            <a:endParaRPr lang="ru-RU" sz="1200" baseline="0" dirty="0" smtClean="0">
              <a:solidFill>
                <a:srgbClr val="284420"/>
              </a:solidFill>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FF12621B-C3FC-4575-8EA2-F76BB16EFD60}" type="slidenum">
              <a:rPr lang="ru-RU" smtClean="0"/>
              <a:pPr/>
              <a:t>25</a:t>
            </a:fld>
            <a:endParaRPr lang="ru-RU"/>
          </a:p>
        </p:txBody>
      </p:sp>
    </p:spTree>
    <p:extLst>
      <p:ext uri="{BB962C8B-B14F-4D97-AF65-F5344CB8AC3E}">
        <p14:creationId xmlns:p14="http://schemas.microsoft.com/office/powerpoint/2010/main" val="1006687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sz="1200" baseline="0" dirty="0" smtClean="0">
              <a:solidFill>
                <a:srgbClr val="284420"/>
              </a:solidFill>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FF12621B-C3FC-4575-8EA2-F76BB16EFD60}" type="slidenum">
              <a:rPr lang="ru-RU" smtClean="0"/>
              <a:pPr/>
              <a:t>33</a:t>
            </a:fld>
            <a:endParaRPr lang="ru-RU"/>
          </a:p>
        </p:txBody>
      </p:sp>
    </p:spTree>
    <p:extLst>
      <p:ext uri="{BB962C8B-B14F-4D97-AF65-F5344CB8AC3E}">
        <p14:creationId xmlns:p14="http://schemas.microsoft.com/office/powerpoint/2010/main" val="2324729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r>
              <a:rPr lang="ru-RU" sz="1200" b="0" i="0" kern="1200" dirty="0" smtClean="0">
                <a:solidFill>
                  <a:schemeClr val="tx1"/>
                </a:solidFill>
                <a:latin typeface="+mn-lt"/>
                <a:ea typeface="+mn-ea"/>
                <a:cs typeface="+mn-cs"/>
              </a:rPr>
              <a:t>Очень много слов о природе, разных сравнений, детальных описаний в словах Отца.</a:t>
            </a:r>
          </a:p>
          <a:p>
            <a:r>
              <a:rPr lang="ru-RU" sz="1200" b="0" i="0" kern="1200" dirty="0" smtClean="0">
                <a:solidFill>
                  <a:schemeClr val="tx1"/>
                </a:solidFill>
                <a:latin typeface="+mn-lt"/>
                <a:ea typeface="+mn-ea"/>
                <a:cs typeface="+mn-cs"/>
              </a:rPr>
              <a:t>Автобиография: «Нынешние дети, выросшие в «каменных джунглях» городов, не имеют возможности подружиться с природой, но ведь развивать чувствительность к природе гораздо важнее, чем получать академические знания. Зачем ребенку высшее образование, если он не способен всем сердцем чувствовать природу и невосприимчив по своей сути? Если человек разлучен с природой, он может нахвататься книжных знаний и быстро превратиться в индивидуалиста, преклоняющегося перед материальными ценностями.</a:t>
            </a:r>
          </a:p>
          <a:p>
            <a:r>
              <a:rPr lang="ru-RU" sz="1200" b="0" i="0" kern="1200" dirty="0" smtClean="0">
                <a:solidFill>
                  <a:schemeClr val="tx1"/>
                </a:solidFill>
                <a:latin typeface="+mn-lt"/>
                <a:ea typeface="+mn-ea"/>
                <a:cs typeface="+mn-cs"/>
              </a:rPr>
              <a:t>Нам нужно научиться отличать по звуку нежное шептание летнего дождя от громкого треска осеннего ливня с пузырями на лужах. Лишь того, чье сердце настроено в унисон с природой, можно назвать человеком с истинным характером. Скромный одуванчик, растущий на обочине дороги, гораздо ценнее всего золота в мире.</a:t>
            </a:r>
          </a:p>
          <a:p>
            <a:r>
              <a:rPr lang="ru-RU" sz="1200" b="0" i="0" kern="1200" dirty="0" smtClean="0">
                <a:solidFill>
                  <a:schemeClr val="tx1"/>
                </a:solidFill>
                <a:latin typeface="+mn-lt"/>
                <a:ea typeface="+mn-ea"/>
                <a:cs typeface="+mn-cs"/>
              </a:rPr>
              <a:t>Наше сердце должно научиться любить природу и людей. Тот, кто не любит природу или людей, не способен полюбить и Бога».</a:t>
            </a:r>
          </a:p>
          <a:p>
            <a:r>
              <a:rPr lang="ru-RU" sz="1200" b="0" i="0" kern="1200" baseline="0" dirty="0" smtClean="0">
                <a:solidFill>
                  <a:schemeClr val="tx1"/>
                </a:solidFill>
                <a:latin typeface="+mn-lt"/>
                <a:ea typeface="+mn-ea"/>
                <a:cs typeface="+mn-cs"/>
              </a:rPr>
              <a:t>Проводил большинство своего времени на природе. Не только в детстве, но и впоследствии. Очень любил охоту и рыбалку. Христос – ловец душ человеческих.</a:t>
            </a:r>
          </a:p>
          <a:p>
            <a:r>
              <a:rPr lang="ru-RU" sz="1200" b="0" i="0" kern="1200" dirty="0" err="1" smtClean="0">
                <a:solidFill>
                  <a:schemeClr val="tx1"/>
                </a:solidFill>
                <a:latin typeface="+mn-lt"/>
                <a:ea typeface="+mn-ea"/>
                <a:cs typeface="+mn-cs"/>
              </a:rPr>
              <a:t>Чон-Фан</a:t>
            </a:r>
            <a:r>
              <a:rPr lang="ru-RU" sz="1200" b="0" i="0" kern="1200" baseline="0" dirty="0" smtClean="0">
                <a:solidFill>
                  <a:schemeClr val="tx1"/>
                </a:solidFill>
                <a:latin typeface="+mn-lt"/>
                <a:ea typeface="+mn-ea"/>
                <a:cs typeface="+mn-cs"/>
              </a:rPr>
              <a:t> </a:t>
            </a:r>
            <a:r>
              <a:rPr lang="ru-RU" sz="1200" b="0" i="0" kern="1200" baseline="0" dirty="0" err="1" smtClean="0">
                <a:solidFill>
                  <a:schemeClr val="tx1"/>
                </a:solidFill>
                <a:latin typeface="+mn-lt"/>
                <a:ea typeface="+mn-ea"/>
                <a:cs typeface="+mn-cs"/>
              </a:rPr>
              <a:t>Куак</a:t>
            </a:r>
            <a:r>
              <a:rPr lang="ru-RU" sz="1200" b="0" i="0" kern="1200" baseline="0" dirty="0" smtClean="0">
                <a:solidFill>
                  <a:schemeClr val="tx1"/>
                </a:solidFill>
                <a:latin typeface="+mn-lt"/>
                <a:ea typeface="+mn-ea"/>
                <a:cs typeface="+mn-cs"/>
              </a:rPr>
              <a:t>: </a:t>
            </a:r>
            <a:r>
              <a:rPr lang="ru-RU" sz="1200" b="0" i="0" kern="1200" dirty="0" smtClean="0">
                <a:solidFill>
                  <a:schemeClr val="tx1"/>
                </a:solidFill>
                <a:latin typeface="+mn-lt"/>
                <a:ea typeface="+mn-ea"/>
                <a:cs typeface="+mn-cs"/>
              </a:rPr>
              <a:t>«Свободный и непосредственный в поведении, преподобный Мун — большой любитель природы. Его ближайшим сподвижникам и последователям достаточно хорошо известно, как он любит и ценит природу, как часто кажется очарованным красотой и загадочностью этого Божьего творения. Часто можно видеть, как он сидит, любуясь травой и листьями, ставшими изумрудно-зелеными в лучах раннего апрельского солнца. Однажды, указывая на нежный лепесток цветка в букете, украшавшем обеденный стол, он воскликнул: «Ведь есть же глупцы, которые, видя изысканную красоту такого цветка, все-таки отрицают существование Бога!»» (Путь первопроходца).</a:t>
            </a:r>
            <a:endParaRPr lang="ru-RU" sz="1200" baseline="0" dirty="0" smtClean="0">
              <a:solidFill>
                <a:srgbClr val="284420"/>
              </a:solidFill>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FF12621B-C3FC-4575-8EA2-F76BB16EFD60}" type="slidenum">
              <a:rPr lang="ru-RU" smtClean="0"/>
              <a:pPr/>
              <a:t>34</a:t>
            </a:fld>
            <a:endParaRPr lang="ru-RU"/>
          </a:p>
        </p:txBody>
      </p:sp>
    </p:spTree>
    <p:extLst>
      <p:ext uri="{BB962C8B-B14F-4D97-AF65-F5344CB8AC3E}">
        <p14:creationId xmlns:p14="http://schemas.microsoft.com/office/powerpoint/2010/main" val="1393549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err="1" smtClean="0">
                <a:solidFill>
                  <a:schemeClr val="tx1"/>
                </a:solidFill>
                <a:latin typeface="+mn-lt"/>
                <a:ea typeface="+mn-ea"/>
                <a:cs typeface="+mn-cs"/>
              </a:rPr>
              <a:t>Чон-Фан</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Куак</a:t>
            </a:r>
            <a:r>
              <a:rPr lang="ru-RU" sz="1200" b="0" i="0" kern="1200" dirty="0" smtClean="0">
                <a:solidFill>
                  <a:schemeClr val="tx1"/>
                </a:solidFill>
                <a:latin typeface="+mn-lt"/>
                <a:ea typeface="+mn-ea"/>
                <a:cs typeface="+mn-cs"/>
              </a:rPr>
              <a:t>: «Его самая основная отличительная черта — широта души. Когда его пригласили обратиться к членами палаты представителей США, он сказал: </a:t>
            </a:r>
          </a:p>
          <a:p>
            <a:r>
              <a:rPr lang="ru-RU" sz="1200" b="0" i="0" kern="1200" dirty="0" smtClean="0">
                <a:solidFill>
                  <a:schemeClr val="tx1"/>
                </a:solidFill>
                <a:latin typeface="+mn-lt"/>
                <a:ea typeface="+mn-ea"/>
                <a:cs typeface="+mn-cs"/>
              </a:rPr>
              <a:t>“За последние 14 месяцев я становился все более противоречивый фигурой для средств массовой информации и по всей стране мое имя красовалось в заголовках газет. Некоторые журналы даже публиковали истории о моем Движении и помещали на обложках мои фотографии. Я польщен, что на некоторых снимках вышел красивее, чем в жизни, и при том, что я ни пенни не плачу за рекламу, из меня делают знаменитость. Не знаю, как их достойно отблагодарить”. </a:t>
            </a:r>
          </a:p>
          <a:p>
            <a:r>
              <a:rPr lang="ru-RU" sz="1200" b="0" i="0" kern="1200" dirty="0" smtClean="0">
                <a:solidFill>
                  <a:schemeClr val="tx1"/>
                </a:solidFill>
                <a:latin typeface="+mn-lt"/>
                <a:ea typeface="+mn-ea"/>
                <a:cs typeface="+mn-cs"/>
              </a:rPr>
              <a:t>Этим он сразил своих слушателей! Его острое чувство юмора, полное человечности, мгновенно растопило лед напряженности в аудитории. Когда смех стих, публика стала более восприимчивой к его словам. </a:t>
            </a:r>
          </a:p>
          <a:p>
            <a:r>
              <a:rPr lang="ru-RU" sz="1200" b="0" i="0" kern="1200" dirty="0" smtClean="0">
                <a:solidFill>
                  <a:schemeClr val="tx1"/>
                </a:solidFill>
                <a:latin typeface="+mn-lt"/>
                <a:ea typeface="+mn-ea"/>
                <a:cs typeface="+mn-cs"/>
              </a:rPr>
              <a:t>Когда он выходит куда-либо в своей обычной одежде — рубашке с расстегнутым воротником и темных очках, его останавливают незнакомые люди, будь то в крупном универмаге большого города или в каком-нибудь захолустном городишке, и неизменно спрашивают: ”Вы не преподобный Мун?” Загадочно улыбаясь, он неясно отвечает “Может быть...” своим естественным обворожительным голосом». </a:t>
            </a:r>
          </a:p>
          <a:p>
            <a:endParaRPr lang="ru-RU" sz="1200" baseline="0" dirty="0" smtClean="0">
              <a:solidFill>
                <a:srgbClr val="284420"/>
              </a:solidFill>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FF12621B-C3FC-4575-8EA2-F76BB16EFD60}" type="slidenum">
              <a:rPr lang="ru-RU" smtClean="0"/>
              <a:pPr/>
              <a:t>56</a:t>
            </a:fld>
            <a:endParaRPr lang="ru-RU"/>
          </a:p>
        </p:txBody>
      </p:sp>
    </p:spTree>
    <p:extLst>
      <p:ext uri="{BB962C8B-B14F-4D97-AF65-F5344CB8AC3E}">
        <p14:creationId xmlns:p14="http://schemas.microsoft.com/office/powerpoint/2010/main" val="74385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baseline="0" dirty="0" err="1" smtClean="0">
                <a:solidFill>
                  <a:schemeClr val="tx1"/>
                </a:solidFill>
                <a:latin typeface="+mn-lt"/>
                <a:ea typeface="+mn-ea"/>
                <a:cs typeface="+mn-cs"/>
              </a:rPr>
              <a:t>Чон-Фан</a:t>
            </a:r>
            <a:r>
              <a:rPr lang="ru-RU" sz="1200" b="0" i="0" kern="1200" baseline="0" dirty="0" smtClean="0">
                <a:solidFill>
                  <a:schemeClr val="tx1"/>
                </a:solidFill>
                <a:latin typeface="+mn-lt"/>
                <a:ea typeface="+mn-ea"/>
                <a:cs typeface="+mn-cs"/>
              </a:rPr>
              <a:t> </a:t>
            </a:r>
            <a:r>
              <a:rPr lang="ru-RU" sz="1200" b="0" i="0" kern="1200" baseline="0" dirty="0" err="1" smtClean="0">
                <a:solidFill>
                  <a:schemeClr val="tx1"/>
                </a:solidFill>
                <a:latin typeface="+mn-lt"/>
                <a:ea typeface="+mn-ea"/>
                <a:cs typeface="+mn-cs"/>
              </a:rPr>
              <a:t>Куак</a:t>
            </a:r>
            <a:r>
              <a:rPr lang="ru-RU" sz="1200" b="0" i="0" kern="1200" baseline="0" dirty="0" smtClean="0">
                <a:solidFill>
                  <a:schemeClr val="tx1"/>
                </a:solidFill>
                <a:latin typeface="+mn-lt"/>
                <a:ea typeface="+mn-ea"/>
                <a:cs typeface="+mn-cs"/>
              </a:rPr>
              <a:t>: «Все</a:t>
            </a:r>
            <a:r>
              <a:rPr lang="ru-RU" sz="1200" b="0" i="0" kern="1200" dirty="0" smtClean="0">
                <a:solidFill>
                  <a:schemeClr val="tx1"/>
                </a:solidFill>
                <a:latin typeface="+mn-lt"/>
                <a:ea typeface="+mn-ea"/>
                <a:cs typeface="+mn-cs"/>
              </a:rPr>
              <a:t>, кто тесно сближается с преподобным </a:t>
            </a:r>
            <a:r>
              <a:rPr lang="ru-RU" sz="1200" b="0" i="0" kern="1200" dirty="0" err="1" smtClean="0">
                <a:solidFill>
                  <a:schemeClr val="tx1"/>
                </a:solidFill>
                <a:latin typeface="+mn-lt"/>
                <a:ea typeface="+mn-ea"/>
                <a:cs typeface="+mn-cs"/>
              </a:rPr>
              <a:t>Муном</a:t>
            </a:r>
            <a:r>
              <a:rPr lang="ru-RU" sz="1200" b="0" i="0" kern="1200" dirty="0" smtClean="0">
                <a:solidFill>
                  <a:schemeClr val="tx1"/>
                </a:solidFill>
                <a:latin typeface="+mn-lt"/>
                <a:ea typeface="+mn-ea"/>
                <a:cs typeface="+mn-cs"/>
              </a:rPr>
              <a:t>, обычно влюбляются в его человечность и душевное тепло. Бессчетное число раз людям приходилось видеть, как он слушает рассказ о жизни веры какой-нибудь старушки, внимательнее, чем любой из присутствующих, хотя, может быть, он уже неоднократно его слышал. Когда преподобный Мун проверял местные отделения Церкви Объединения в сельских районах Кореи, его можно было часто видеть в обществе старого крестьянина, с которым он часами мог смеяться и обсуждать различные сельскохозяйственные проблемы, характерные именно для этой местности.</a:t>
            </a:r>
          </a:p>
          <a:p>
            <a:r>
              <a:rPr lang="ru-RU" sz="1200" b="0" i="0" kern="1200" dirty="0" smtClean="0">
                <a:solidFill>
                  <a:schemeClr val="tx1"/>
                </a:solidFill>
                <a:latin typeface="+mn-lt"/>
                <a:ea typeface="+mn-ea"/>
                <a:cs typeface="+mn-cs"/>
              </a:rPr>
              <a:t>Преподобный Мун, посвятивший всю свою жизнь любви к Богу и служению Ему, также полон забот о благополучии человечества. Он остро чувствует не только человеческие страдания и голод, но и возможное ощущение душевной пустоты. Слишком хорошо зная, что люди могут надевать на себя разные маски, он обычно делает вид, что не замечает этого. Он всегда был последователен в </a:t>
            </a:r>
            <a:r>
              <a:rPr lang="ru-RU" sz="1200" b="0" i="0" kern="1200" dirty="0" err="1" smtClean="0">
                <a:solidFill>
                  <a:schemeClr val="tx1"/>
                </a:solidFill>
                <a:latin typeface="+mn-lt"/>
                <a:ea typeface="+mn-ea"/>
                <a:cs typeface="+mn-cs"/>
              </a:rPr>
              <a:t>отдавании</a:t>
            </a:r>
            <a:r>
              <a:rPr lang="ru-RU" sz="1200" b="0" i="0" kern="1200" dirty="0" smtClean="0">
                <a:solidFill>
                  <a:schemeClr val="tx1"/>
                </a:solidFill>
                <a:latin typeface="+mn-lt"/>
                <a:ea typeface="+mn-ea"/>
                <a:cs typeface="+mn-cs"/>
              </a:rPr>
              <a:t>. Невозможно сосчитать людей, пользовавшихся его щедростью, испытавших его добро и любовь. Это его так называемый “личный стиль” — давать гораздо больше, чем получающий мог бы ожидать, отчего благодарность человека, которому он помог, становится еще глубже. Неудивительно, что члены нашей Семьи постоянно испытывают сердечную благодарность и считают, что Отец заслуживает самого высокого уважения». </a:t>
            </a:r>
            <a:endParaRPr lang="ru-RU" dirty="0"/>
          </a:p>
        </p:txBody>
      </p:sp>
      <p:sp>
        <p:nvSpPr>
          <p:cNvPr id="4" name="Номер слайда 3"/>
          <p:cNvSpPr>
            <a:spLocks noGrp="1"/>
          </p:cNvSpPr>
          <p:nvPr>
            <p:ph type="sldNum" sz="quarter" idx="10"/>
          </p:nvPr>
        </p:nvSpPr>
        <p:spPr/>
        <p:txBody>
          <a:bodyPr/>
          <a:lstStyle/>
          <a:p>
            <a:fld id="{FF12621B-C3FC-4575-8EA2-F76BB16EFD60}" type="slidenum">
              <a:rPr lang="ru-RU" smtClean="0"/>
              <a:pPr/>
              <a:t>57</a:t>
            </a:fld>
            <a:endParaRPr lang="ru-RU"/>
          </a:p>
        </p:txBody>
      </p:sp>
    </p:spTree>
    <p:extLst>
      <p:ext uri="{BB962C8B-B14F-4D97-AF65-F5344CB8AC3E}">
        <p14:creationId xmlns:p14="http://schemas.microsoft.com/office/powerpoint/2010/main" val="868583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20000"/>
          </a:bodyPr>
          <a:lstStyle/>
          <a:p>
            <a:r>
              <a:rPr lang="ru-RU" sz="1200" b="0" i="0" kern="1200" baseline="0" dirty="0" smtClean="0">
                <a:solidFill>
                  <a:schemeClr val="tx1"/>
                </a:solidFill>
                <a:latin typeface="+mn-lt"/>
                <a:ea typeface="+mn-ea"/>
                <a:cs typeface="+mn-cs"/>
              </a:rPr>
              <a:t>Нет  сферы, которая была бы Отцу безразличной. Мессия должен знать реальность, понимать идеал и понимать природу зла. Без этого не искоренить зло и не построить Царство Небесное.</a:t>
            </a:r>
          </a:p>
          <a:p>
            <a:r>
              <a:rPr lang="ru-RU" sz="1200" b="0" i="0" kern="1200" baseline="0" dirty="0" smtClean="0">
                <a:solidFill>
                  <a:schemeClr val="tx1"/>
                </a:solidFill>
                <a:latin typeface="+mn-lt"/>
                <a:ea typeface="+mn-ea"/>
                <a:cs typeface="+mn-cs"/>
              </a:rPr>
              <a:t>В детстве Отец никогда не успокаивался, если видел гору только с одной стороны, и обязательно шел, чтобы посмотреть на нее с другой стороны.</a:t>
            </a:r>
          </a:p>
          <a:p>
            <a:r>
              <a:rPr lang="ru-RU" sz="1200" b="0" i="0" kern="1200" baseline="0" dirty="0" smtClean="0">
                <a:solidFill>
                  <a:schemeClr val="tx1"/>
                </a:solidFill>
                <a:latin typeface="+mn-lt"/>
                <a:ea typeface="+mn-ea"/>
                <a:cs typeface="+mn-cs"/>
              </a:rPr>
              <a:t>Отец гонялся за белками, крысами, угрями, ласками, воробьями до тех пор, пока ему не удавалось поймать их.</a:t>
            </a:r>
          </a:p>
          <a:p>
            <a:r>
              <a:rPr lang="ru-RU" sz="1200" baseline="0" dirty="0" smtClean="0">
                <a:solidFill>
                  <a:srgbClr val="284420"/>
                </a:solidFill>
                <a:latin typeface="Times New Roman" pitchFamily="18" charset="0"/>
                <a:cs typeface="Times New Roman" pitchFamily="18" charset="0"/>
              </a:rPr>
              <a:t>Шил себе нижнее белье, маме носки. Вязал себе шапку, одежду, когда было холодно.</a:t>
            </a:r>
          </a:p>
          <a:p>
            <a:r>
              <a:rPr lang="ru-RU" sz="1200" baseline="0" dirty="0" smtClean="0">
                <a:solidFill>
                  <a:srgbClr val="284420"/>
                </a:solidFill>
                <a:latin typeface="Times New Roman" pitchFamily="18" charset="0"/>
                <a:cs typeface="Times New Roman" pitchFamily="18" charset="0"/>
              </a:rPr>
              <a:t>Учился в шумных местах. На заводах. Максимальная концентрация.</a:t>
            </a:r>
          </a:p>
          <a:p>
            <a:r>
              <a:rPr lang="ru-RU" sz="1200" baseline="0" dirty="0" smtClean="0">
                <a:solidFill>
                  <a:srgbClr val="284420"/>
                </a:solidFill>
                <a:latin typeface="Times New Roman" pitchFamily="18" charset="0"/>
                <a:cs typeface="Times New Roman" pitchFamily="18" charset="0"/>
              </a:rPr>
              <a:t>Учился быстро говорить (новости США, очень быстро говорят, если быстро говорить, в минуту можно произнести больше Божьего Слова, эффективнее свидетельствовать). Быстро ходить (быстрее самого быстрого).</a:t>
            </a:r>
          </a:p>
          <a:p>
            <a:r>
              <a:rPr lang="ru-RU" sz="1200" baseline="0" dirty="0" smtClean="0">
                <a:solidFill>
                  <a:srgbClr val="284420"/>
                </a:solidFill>
                <a:latin typeface="Times New Roman" pitchFamily="18" charset="0"/>
                <a:cs typeface="Times New Roman" pitchFamily="18" charset="0"/>
              </a:rPr>
              <a:t>Пропускал обед до 30 лет. </a:t>
            </a:r>
          </a:p>
          <a:p>
            <a:r>
              <a:rPr lang="ru-RU" sz="1200" baseline="0" dirty="0" smtClean="0">
                <a:solidFill>
                  <a:srgbClr val="284420"/>
                </a:solidFill>
                <a:latin typeface="Times New Roman" pitchFamily="18" charset="0"/>
                <a:cs typeface="Times New Roman" pitchFamily="18" charset="0"/>
              </a:rPr>
              <a:t>«</a:t>
            </a:r>
            <a:r>
              <a:rPr lang="ru-RU" sz="1200" b="0" i="0" kern="1200" dirty="0" smtClean="0">
                <a:solidFill>
                  <a:schemeClr val="tx1"/>
                </a:solidFill>
                <a:latin typeface="+mn-lt"/>
                <a:ea typeface="+mn-ea"/>
                <a:cs typeface="+mn-cs"/>
              </a:rPr>
              <a:t>Живя в </a:t>
            </a:r>
            <a:r>
              <a:rPr lang="ru-RU" sz="1200" b="0" i="0" kern="1200" dirty="0" err="1" smtClean="0">
                <a:solidFill>
                  <a:schemeClr val="tx1"/>
                </a:solidFill>
                <a:latin typeface="+mn-lt"/>
                <a:ea typeface="+mn-ea"/>
                <a:cs typeface="+mn-cs"/>
              </a:rPr>
              <a:t>Хыксокдоне</a:t>
            </a:r>
            <a:r>
              <a:rPr lang="ru-RU" sz="1200" b="0" i="0" kern="1200" dirty="0" smtClean="0">
                <a:solidFill>
                  <a:schemeClr val="tx1"/>
                </a:solidFill>
                <a:latin typeface="+mn-lt"/>
                <a:ea typeface="+mn-ea"/>
                <a:cs typeface="+mn-cs"/>
              </a:rPr>
              <a:t>, я придумал себе девиз: «Прежде чем владычествовать над Вселенной, научись в совершенстве владеть собой». Это значит, что сначала я должен был дисциплинировать собственное тело и лишь потом браться за спасение страны и мира. Я тренировался с помощью молитвы и медитации, а также занимался спортом и физическими упражнениями, и в результате выработал стойкость к голоду и к любым эмоциям и желаниям физического тела. Даже во время еды я твердил про себя: «Рис, я хочу, чтобы ты стал для меня хорошим топливом и помог мне выполнить задачи, к которым я себя готовлю». Я занимался боксом, играл в футбол и учился технике самозащиты. Именно поэтому я до сих пор сохранил молодую гибкость и подвижность, хотя со времен юности и набрал вес» (автобиография).</a:t>
            </a:r>
          </a:p>
          <a:p>
            <a:r>
              <a:rPr lang="ru-RU" sz="1200" b="0" i="0" kern="1200" baseline="0" dirty="0" smtClean="0">
                <a:solidFill>
                  <a:schemeClr val="tx1"/>
                </a:solidFill>
                <a:latin typeface="+mn-lt"/>
                <a:ea typeface="+mn-ea"/>
                <a:cs typeface="+mn-cs"/>
              </a:rPr>
              <a:t>«</a:t>
            </a:r>
            <a:r>
              <a:rPr lang="ru-RU" sz="1200" b="0" i="0" kern="1200" dirty="0" smtClean="0">
                <a:solidFill>
                  <a:schemeClr val="tx1"/>
                </a:solidFill>
                <a:latin typeface="+mn-lt"/>
                <a:ea typeface="+mn-ea"/>
                <a:cs typeface="+mn-cs"/>
              </a:rPr>
              <a:t>Где я только не работал во время учебы в Японии! Я был и вахтером в офисном здании, и писцом, писавшим письма для неграмотных. Я был и простым рабочим, и бригадиром. Мне довелось побывать даже в роли гадалки! Когда мне срочно нужны были деньги, я писал и продавал каллиграфии. Однако я никогда не запускал учебу и относился ко всем этим вещам как к части учебного процесса. Я перепробовал множество различных профессий и познакомился со множеством разных людей, и в результате научился понимать людей гораздо глубже. Благодаря накопленному опыту я могу с первого взгляда определить, чем человек зарабатывает на жизнь и хороший ли у него характер. Мне не нужно ломать голову над этим: тело само подскажет мне ответ» (автобиография).</a:t>
            </a:r>
            <a:endParaRPr lang="ru-RU" sz="1200" b="0" i="0" kern="1200" baseline="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FF12621B-C3FC-4575-8EA2-F76BB16EFD60}" type="slidenum">
              <a:rPr lang="ru-RU" smtClean="0"/>
              <a:pPr/>
              <a:t>58</a:t>
            </a:fld>
            <a:endParaRPr lang="ru-RU"/>
          </a:p>
        </p:txBody>
      </p:sp>
    </p:spTree>
    <p:extLst>
      <p:ext uri="{BB962C8B-B14F-4D97-AF65-F5344CB8AC3E}">
        <p14:creationId xmlns:p14="http://schemas.microsoft.com/office/powerpoint/2010/main" val="922854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r>
              <a:rPr lang="ru-RU" sz="1200" b="0" i="0" kern="1200" dirty="0" err="1" smtClean="0">
                <a:solidFill>
                  <a:schemeClr val="tx1"/>
                </a:solidFill>
                <a:latin typeface="+mn-lt"/>
                <a:ea typeface="+mn-ea"/>
                <a:cs typeface="+mn-cs"/>
              </a:rPr>
              <a:t>Чон-Фан</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Куак</a:t>
            </a:r>
            <a:r>
              <a:rPr lang="ru-RU" sz="1200" b="0" i="0" kern="1200" dirty="0" smtClean="0">
                <a:solidFill>
                  <a:schemeClr val="tx1"/>
                </a:solidFill>
                <a:latin typeface="+mn-lt"/>
                <a:ea typeface="+mn-ea"/>
                <a:cs typeface="+mn-cs"/>
              </a:rPr>
              <a:t>: «Когда он решает осуществить какой-нибудь проект, он всегда доводит его до стадии, на которой тот будет приносить результат; никто не слышал, чтобы он когда-либо бросил проект на полпути. Он отличается крайней настойчивостью; пробудившийся в нем энтузиазм начинает бурлить и выливаться наружу, и его невозможно сдержать — как извержение вулкана. Именно поэтому ему обычно удается достичь всех поставленных целей, несмотря на любые непредвиденные затруднения. </a:t>
            </a:r>
          </a:p>
          <a:p>
            <a:r>
              <a:rPr lang="ru-RU" sz="1200" b="0" i="0" kern="1200" dirty="0" smtClean="0">
                <a:solidFill>
                  <a:schemeClr val="tx1"/>
                </a:solidFill>
                <a:latin typeface="+mn-lt"/>
                <a:ea typeface="+mn-ea"/>
                <a:cs typeface="+mn-cs"/>
              </a:rPr>
              <a:t>Поток его энтузиазма и настойчивость питают его вера в Бога и любовь к Нему. Если бы не его решимость осуществить волю Божью и не целеустремленность, Церковь Объединения, несомненно, была бы стерта с лица земли на ранней стадии своего существования, поскольку она подвергалась невероятно жестоким и безжалостным гонениям. Однажды, выплюнув кровь, преподобный Мун вытер ее ладонью, обновив тем самым свою клятву вечной любви и преданности Богу. </a:t>
            </a:r>
          </a:p>
          <a:p>
            <a:r>
              <a:rPr lang="ru-RU" sz="1200" b="0" i="0" kern="1200" dirty="0" smtClean="0">
                <a:solidFill>
                  <a:schemeClr val="tx1"/>
                </a:solidFill>
                <a:latin typeface="+mn-lt"/>
                <a:ea typeface="+mn-ea"/>
                <a:cs typeface="+mn-cs"/>
              </a:rPr>
              <a:t>Переполняющая его энергия поражает. Стоит ему задумать добиться какой-либо цели, он зачастую забывает о еде, днем и ночью трудясь над ее осуществлением. График его рабочего дня составлен наперекор здравому смыслу. Он все время “на ходу”, переезжая из одного центра Церкви Объединения в другой, даже посещая все пятьдесят (по числу американских штатов) главных центров Церкви Объединения в Америке по своему внезапному решению. Он руководит лидерами Церкви Объединения штатов, на месте подсказывая им новые дерзкие идеи, пришедшие ему в голову. В большинстве случаев они никогда и не думали о подобном. Его творческие идеи, всегда конкретные и подробные, охватывают различные стороны деятельности Церкви Объединения — от свидетельствования и оказания духовной помощи до широких общественных пропагандистских ралли». </a:t>
            </a:r>
          </a:p>
          <a:p>
            <a:r>
              <a:rPr lang="ru-RU" sz="1200" b="0" i="0" kern="1200" dirty="0" err="1" smtClean="0">
                <a:solidFill>
                  <a:schemeClr val="tx1"/>
                </a:solidFill>
                <a:latin typeface="+mn-lt"/>
                <a:ea typeface="+mn-ea"/>
                <a:cs typeface="+mn-cs"/>
              </a:rPr>
              <a:t>Фан-Че</a:t>
            </a:r>
            <a:r>
              <a:rPr lang="ru-RU" sz="1200" b="0" i="0" kern="1200" dirty="0" smtClean="0">
                <a:solidFill>
                  <a:schemeClr val="tx1"/>
                </a:solidFill>
                <a:latin typeface="+mn-lt"/>
                <a:ea typeface="+mn-ea"/>
                <a:cs typeface="+mn-cs"/>
              </a:rPr>
              <a:t> Фан: «Преподобный Мун горит желанием исполнить волю Бога. Он ничего не хочет знать, кроме нее, потому что все остальное, к ней не относящееся, совершенно не имеет значения. Приветствуя все, что находится в гармонии с волей Божьей, он не принимает и не терпит ничего, что ей противоречит. </a:t>
            </a:r>
          </a:p>
          <a:p>
            <a:r>
              <a:rPr lang="ru-RU" sz="1200" b="0" i="0" kern="1200" dirty="0" smtClean="0">
                <a:solidFill>
                  <a:schemeClr val="tx1"/>
                </a:solidFill>
                <a:latin typeface="+mn-lt"/>
                <a:ea typeface="+mn-ea"/>
                <a:cs typeface="+mn-cs"/>
              </a:rPr>
              <a:t>Обычные верующие люди, молясь Богу, просят, чтобы Он послал им благословение, либо какое-то другое благо. А преподобный Мун учит нас молиться так, чтобы в итоге отдавать, а не принимать благословение. Я сам слышал, как преподобный Мун с жаром молился, прося Бога послать ему тягчайшие испытания, предлагая своих детей в качестве искупительной жертвы в том случае, если его путь расходится с волей Божьей. Для родителей нет ничего дороже, чем их дети, и тем не менее преподобный Мун предпочел пожертвовать благополучием своих любимых детей ради Бога. Вне всякого сомнения, преподобный Мун — как раз тот человек, который пойдет на все, не остановится ни перед какими трудностями ради выполнения воли Божьей». </a:t>
            </a:r>
          </a:p>
          <a:p>
            <a:endParaRPr lang="ru-RU" sz="1200" b="0" i="0" kern="1200" dirty="0" smtClean="0">
              <a:solidFill>
                <a:schemeClr val="tx1"/>
              </a:solidFill>
              <a:latin typeface="+mn-lt"/>
              <a:ea typeface="+mn-ea"/>
              <a:cs typeface="+mn-cs"/>
            </a:endParaRPr>
          </a:p>
          <a:p>
            <a:endParaRPr lang="ru-RU" sz="1200" b="0" i="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FF12621B-C3FC-4575-8EA2-F76BB16EFD60}" type="slidenum">
              <a:rPr lang="ru-RU" smtClean="0"/>
              <a:pPr/>
              <a:t>63</a:t>
            </a:fld>
            <a:endParaRPr lang="ru-RU"/>
          </a:p>
        </p:txBody>
      </p:sp>
    </p:spTree>
    <p:extLst>
      <p:ext uri="{BB962C8B-B14F-4D97-AF65-F5344CB8AC3E}">
        <p14:creationId xmlns:p14="http://schemas.microsoft.com/office/powerpoint/2010/main" val="764192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chemeClr val="tx1"/>
                </a:solidFill>
                <a:latin typeface="+mn-lt"/>
                <a:ea typeface="+mn-ea"/>
                <a:cs typeface="+mn-cs"/>
              </a:rPr>
              <a:t>«Хотя я ношу сан преподобного и занимаю определенное положение, во мне нет ничего искусственного, я естественен во всем. В горах я — хороший альпинист. В рыбацкой деревне ни у кого нет сомнений в том, что я всю жизнь рыбачил. На каждой научной конференции я выступаю перед учеными с таким докладом, какой они никогда раньше не слышали» (Каким должен быть</a:t>
            </a:r>
            <a:r>
              <a:rPr lang="ru-RU" sz="1200" b="0" i="0" kern="1200" baseline="0" dirty="0" smtClean="0">
                <a:solidFill>
                  <a:schemeClr val="tx1"/>
                </a:solidFill>
                <a:latin typeface="+mn-lt"/>
                <a:ea typeface="+mn-ea"/>
                <a:cs typeface="+mn-cs"/>
              </a:rPr>
              <a:t> путь Авеля с провиденциальной точки зрения, 1979 год)</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Работа в трудовом</a:t>
            </a:r>
            <a:r>
              <a:rPr lang="ru-RU" sz="1200" b="0" i="0" kern="1200" baseline="0" dirty="0" smtClean="0">
                <a:solidFill>
                  <a:schemeClr val="tx1"/>
                </a:solidFill>
                <a:latin typeface="+mn-lt"/>
                <a:ea typeface="+mn-ea"/>
                <a:cs typeface="+mn-cs"/>
              </a:rPr>
              <a:t> лагере в заключении. Работая, Отец представлял, что Он прямо сейчас своими руками строит Царство Небесное. Был награжден званием лучшего работника.</a:t>
            </a:r>
          </a:p>
          <a:p>
            <a:r>
              <a:rPr lang="ru-RU" sz="1200" b="0" i="0" kern="1200" baseline="0" dirty="0" smtClean="0">
                <a:solidFill>
                  <a:schemeClr val="tx1"/>
                </a:solidFill>
                <a:latin typeface="+mn-lt"/>
                <a:ea typeface="+mn-ea"/>
                <a:cs typeface="+mn-cs"/>
              </a:rPr>
              <a:t>Когда Отец был подростком и переходил в школу </a:t>
            </a:r>
            <a:r>
              <a:rPr lang="ru-RU" sz="1200" b="0" i="0" kern="1200" baseline="0" dirty="0" err="1" smtClean="0">
                <a:solidFill>
                  <a:schemeClr val="tx1"/>
                </a:solidFill>
                <a:latin typeface="+mn-lt"/>
                <a:ea typeface="+mn-ea"/>
                <a:cs typeface="+mn-cs"/>
              </a:rPr>
              <a:t>Чонджу</a:t>
            </a:r>
            <a:r>
              <a:rPr lang="ru-RU" sz="1200" b="0" i="0" kern="1200" baseline="0" dirty="0" smtClean="0">
                <a:solidFill>
                  <a:schemeClr val="tx1"/>
                </a:solidFill>
                <a:latin typeface="+mn-lt"/>
                <a:ea typeface="+mn-ea"/>
                <a:cs typeface="+mn-cs"/>
              </a:rPr>
              <a:t>, где обучение было на японском языке, он за ночь выучил весь алфавит, а так как не знал ни одного слова на японском, то собрал все учебники с первого по четвертый класс и выучил их примерно за 2 недели. Благодаря этому он начал понимать японский язык. Через год Отец уже бегло говорил по-японски.</a:t>
            </a:r>
          </a:p>
          <a:p>
            <a:r>
              <a:rPr lang="ru-RU" sz="1200" b="0" i="0" kern="1200" baseline="0" dirty="0" smtClean="0">
                <a:solidFill>
                  <a:schemeClr val="tx1"/>
                </a:solidFill>
                <a:latin typeface="+mn-lt"/>
                <a:ea typeface="+mn-ea"/>
                <a:cs typeface="+mn-cs"/>
              </a:rPr>
              <a:t>Образ жизни: спал по 3-4 часа ежедневно. Проповеди: молился всю ночь перед службами. Во все, что бы Отец ни делал, он вкладывал максимум сил.</a:t>
            </a:r>
            <a:endParaRPr lang="ru-RU" sz="1200" b="0" i="0" kern="1200" dirty="0" smtClean="0">
              <a:solidFill>
                <a:schemeClr val="tx1"/>
              </a:solidFill>
              <a:latin typeface="+mn-lt"/>
              <a:ea typeface="+mn-ea"/>
              <a:cs typeface="+mn-cs"/>
            </a:endParaRPr>
          </a:p>
          <a:p>
            <a:endParaRPr lang="ru-RU" sz="1200" b="0" i="0" kern="1200" dirty="0" smtClean="0">
              <a:solidFill>
                <a:schemeClr val="tx1"/>
              </a:solidFill>
              <a:latin typeface="+mn-lt"/>
              <a:ea typeface="+mn-ea"/>
              <a:cs typeface="+mn-cs"/>
            </a:endParaRPr>
          </a:p>
          <a:p>
            <a:endParaRPr lang="ru-RU" sz="1200" baseline="0" dirty="0" smtClean="0">
              <a:solidFill>
                <a:srgbClr val="284420"/>
              </a:solidFill>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FF12621B-C3FC-4575-8EA2-F76BB16EFD60}" type="slidenum">
              <a:rPr lang="ru-RU" smtClean="0"/>
              <a:pPr/>
              <a:t>64</a:t>
            </a:fld>
            <a:endParaRPr lang="ru-RU"/>
          </a:p>
        </p:txBody>
      </p:sp>
    </p:spTree>
    <p:extLst>
      <p:ext uri="{BB962C8B-B14F-4D97-AF65-F5344CB8AC3E}">
        <p14:creationId xmlns:p14="http://schemas.microsoft.com/office/powerpoint/2010/main" val="1378588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aseline="0" dirty="0" smtClean="0">
                <a:solidFill>
                  <a:srgbClr val="284420"/>
                </a:solidFill>
                <a:latin typeface="Times New Roman" pitchFamily="18" charset="0"/>
                <a:cs typeface="Times New Roman" pitchFamily="18" charset="0"/>
              </a:rPr>
              <a:t>Скала, которая если продвинется на шаг, уже не сдвинешь.</a:t>
            </a:r>
          </a:p>
          <a:p>
            <a:r>
              <a:rPr lang="ru-RU" sz="1200" baseline="0" dirty="0" err="1" smtClean="0">
                <a:solidFill>
                  <a:srgbClr val="284420"/>
                </a:solidFill>
                <a:latin typeface="Times New Roman" pitchFamily="18" charset="0"/>
                <a:cs typeface="Times New Roman" pitchFamily="18" charset="0"/>
              </a:rPr>
              <a:t>Сан-Мен</a:t>
            </a:r>
            <a:r>
              <a:rPr lang="ru-RU" sz="1200" baseline="0" dirty="0" smtClean="0">
                <a:solidFill>
                  <a:srgbClr val="284420"/>
                </a:solidFill>
                <a:latin typeface="Times New Roman" pitchFamily="18" charset="0"/>
                <a:cs typeface="Times New Roman" pitchFamily="18" charset="0"/>
              </a:rPr>
              <a:t> Мун – великий мыслитель. Его размышления о Боге очень глубоки. Божественный Принцип – яркий пример. Однако преп. Мун мыслитель неотделим от преп. Муна – деятеля. У него слишком мало времени, чтобы размышлять просто ради размышления.</a:t>
            </a:r>
          </a:p>
        </p:txBody>
      </p:sp>
      <p:sp>
        <p:nvSpPr>
          <p:cNvPr id="4" name="Номер слайда 3"/>
          <p:cNvSpPr>
            <a:spLocks noGrp="1"/>
          </p:cNvSpPr>
          <p:nvPr>
            <p:ph type="sldNum" sz="quarter" idx="10"/>
          </p:nvPr>
        </p:nvSpPr>
        <p:spPr/>
        <p:txBody>
          <a:bodyPr/>
          <a:lstStyle/>
          <a:p>
            <a:fld id="{FF12621B-C3FC-4575-8EA2-F76BB16EFD60}" type="slidenum">
              <a:rPr lang="ru-RU" smtClean="0"/>
              <a:pPr/>
              <a:t>65</a:t>
            </a:fld>
            <a:endParaRPr lang="ru-RU"/>
          </a:p>
        </p:txBody>
      </p:sp>
    </p:spTree>
    <p:extLst>
      <p:ext uri="{BB962C8B-B14F-4D97-AF65-F5344CB8AC3E}">
        <p14:creationId xmlns:p14="http://schemas.microsoft.com/office/powerpoint/2010/main" val="691968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r>
              <a:rPr lang="ru-RU" sz="1200" b="0" i="0" kern="1200" dirty="0" smtClean="0">
                <a:solidFill>
                  <a:schemeClr val="tx1"/>
                </a:solidFill>
                <a:latin typeface="+mn-lt"/>
                <a:ea typeface="+mn-ea"/>
                <a:cs typeface="+mn-cs"/>
              </a:rPr>
              <a:t>«С самого детства у меня была одна «странность»: я знал то, чего не знали другие, словно у меня были какие-то сверхъестественные способности. Если я говорил, что пойдет дождь, он действительно шел. Сидя дома, я мог заявить: «Такой-то дедушка из соседней деревни сегодня плохо себя чувствует», — и оказывался прав. С восьми лет я получил известность как лучший советчик в вопросах сватовства. Мне было достаточно взглянуть на фото жениха и невесты, и я уже мог рассказать о них все. Если я выносил вердикт: «Эти люди не подходят друг другу», но они все равно вступали в брак, в будущем этот брак неизбежно распадался. Я занимаюсь этим до сих пор — а ведь мне уже 90 лет! — и могу многое рассказать о человеке, лишь взглянув, как он сидит или смеется.» (автобиография).</a:t>
            </a:r>
          </a:p>
          <a:p>
            <a:r>
              <a:rPr lang="ru-RU" sz="1200" b="0" i="0" kern="1200" dirty="0" smtClean="0">
                <a:solidFill>
                  <a:schemeClr val="tx1"/>
                </a:solidFill>
                <a:latin typeface="+mn-lt"/>
                <a:ea typeface="+mn-ea"/>
                <a:cs typeface="+mn-cs"/>
              </a:rPr>
              <a:t>Знал,</a:t>
            </a:r>
            <a:r>
              <a:rPr lang="ru-RU" sz="1200" b="0" i="0" kern="1200" baseline="0" dirty="0" smtClean="0">
                <a:solidFill>
                  <a:schemeClr val="tx1"/>
                </a:solidFill>
                <a:latin typeface="+mn-lt"/>
                <a:ea typeface="+mn-ea"/>
                <a:cs typeface="+mn-cs"/>
              </a:rPr>
              <a:t> когда мама Кан решила посвятить себя Богу, где она училась. Она была шокирована при встрече. Были неоднократные случаи, когда Отец знал что снилось последователям, что случалось в их жизни, хорошо или плохо они себя чувствовали. Множество подобных случаев.</a:t>
            </a:r>
            <a:endParaRPr lang="ru-RU" sz="1200" b="0" i="0" kern="1200" dirty="0" smtClean="0">
              <a:solidFill>
                <a:schemeClr val="tx1"/>
              </a:solidFill>
              <a:latin typeface="+mn-lt"/>
              <a:ea typeface="+mn-ea"/>
              <a:cs typeface="+mn-cs"/>
            </a:endParaRPr>
          </a:p>
          <a:p>
            <a:r>
              <a:rPr lang="ru-RU" sz="1200" b="0" i="0" kern="1200" dirty="0" err="1" smtClean="0">
                <a:solidFill>
                  <a:schemeClr val="tx1"/>
                </a:solidFill>
                <a:latin typeface="+mn-lt"/>
                <a:ea typeface="+mn-ea"/>
                <a:cs typeface="+mn-cs"/>
              </a:rPr>
              <a:t>Сан-Мен</a:t>
            </a:r>
            <a:r>
              <a:rPr lang="ru-RU" sz="1200" b="0" i="0" kern="1200" baseline="0" dirty="0" smtClean="0">
                <a:solidFill>
                  <a:schemeClr val="tx1"/>
                </a:solidFill>
                <a:latin typeface="+mn-lt"/>
                <a:ea typeface="+mn-ea"/>
                <a:cs typeface="+mn-cs"/>
              </a:rPr>
              <a:t> Мун специально не творил чудес, не исцелял людей (он объясняет почему), но часто случались исцеления на службах, когда люди слушали Божье Слово. Божье Слово имеет силу исцелять людей, которые любят его всей душой.</a:t>
            </a:r>
            <a:endParaRPr lang="en-US" sz="1200" b="0" i="0" kern="1200" baseline="0" dirty="0" smtClean="0">
              <a:solidFill>
                <a:schemeClr val="tx1"/>
              </a:solidFill>
              <a:latin typeface="+mn-lt"/>
              <a:ea typeface="+mn-ea"/>
              <a:cs typeface="+mn-cs"/>
            </a:endParaRPr>
          </a:p>
          <a:p>
            <a:r>
              <a:rPr lang="ru-RU" sz="1200" b="0" i="0" kern="1200" dirty="0" err="1" smtClean="0">
                <a:solidFill>
                  <a:schemeClr val="tx1"/>
                </a:solidFill>
                <a:latin typeface="+mn-lt"/>
                <a:ea typeface="+mn-ea"/>
                <a:cs typeface="+mn-cs"/>
              </a:rPr>
              <a:t>Чон-Фан</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Куак</a:t>
            </a:r>
            <a:r>
              <a:rPr lang="ru-RU" sz="1200" b="0" i="0" kern="1200" dirty="0" smtClean="0">
                <a:solidFill>
                  <a:schemeClr val="tx1"/>
                </a:solidFill>
                <a:latin typeface="+mn-lt"/>
                <a:ea typeface="+mn-ea"/>
                <a:cs typeface="+mn-cs"/>
              </a:rPr>
              <a:t>: «У преподобного Муна почти фотографическая память, особенно на людей. Его отличает проницательность, взгляд его как бы проникает в глубь человеческой души. Он воспринимает людей в трехмерном изображении; я имею в виду, что каждый, попадающий в поле его зрения, сразу же понимает, насколько безошибочны суждения преподобного Муна о людях». </a:t>
            </a:r>
            <a:r>
              <a:rPr lang="en-US" sz="1200" b="0" i="0" kern="1200" baseline="0" dirty="0" smtClean="0">
                <a:solidFill>
                  <a:schemeClr val="tx1"/>
                </a:solidFill>
                <a:latin typeface="+mn-lt"/>
                <a:ea typeface="+mn-ea"/>
                <a:cs typeface="+mn-cs"/>
              </a:rPr>
              <a:t/>
            </a:r>
            <a:br>
              <a:rPr lang="en-US" sz="1200" b="0" i="0" kern="1200" baseline="0" dirty="0" smtClean="0">
                <a:solidFill>
                  <a:schemeClr val="tx1"/>
                </a:solidFill>
                <a:latin typeface="+mn-lt"/>
                <a:ea typeface="+mn-ea"/>
                <a:cs typeface="+mn-cs"/>
              </a:rPr>
            </a:br>
            <a:endParaRPr lang="ru-RU" sz="1200" b="0" i="0" kern="1200" dirty="0" smtClean="0">
              <a:solidFill>
                <a:schemeClr val="tx1"/>
              </a:solidFill>
              <a:latin typeface="+mn-lt"/>
              <a:ea typeface="+mn-ea"/>
              <a:cs typeface="+mn-cs"/>
            </a:endParaRPr>
          </a:p>
          <a:p>
            <a:endParaRPr lang="ru-RU" sz="1200" baseline="0" dirty="0" smtClean="0">
              <a:solidFill>
                <a:srgbClr val="284420"/>
              </a:solidFill>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FF12621B-C3FC-4575-8EA2-F76BB16EFD60}" type="slidenum">
              <a:rPr lang="ru-RU" smtClean="0"/>
              <a:pPr/>
              <a:t>70</a:t>
            </a:fld>
            <a:endParaRPr lang="ru-RU"/>
          </a:p>
        </p:txBody>
      </p:sp>
    </p:spTree>
    <p:extLst>
      <p:ext uri="{BB962C8B-B14F-4D97-AF65-F5344CB8AC3E}">
        <p14:creationId xmlns:p14="http://schemas.microsoft.com/office/powerpoint/2010/main" val="1495961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r>
              <a:rPr lang="ru-RU" sz="1200" kern="1200" dirty="0" smtClean="0">
                <a:solidFill>
                  <a:schemeClr val="tx1"/>
                </a:solidFill>
                <a:latin typeface="+mn-lt"/>
                <a:ea typeface="+mn-ea"/>
                <a:cs typeface="+mn-cs"/>
              </a:rPr>
              <a:t>М</a:t>
            </a:r>
            <a:r>
              <a:rPr lang="ru-RU" sz="1200" u="none" kern="1200" dirty="0" smtClean="0">
                <a:solidFill>
                  <a:schemeClr val="tx1"/>
                </a:solidFill>
                <a:latin typeface="+mn-lt"/>
                <a:ea typeface="+mn-ea"/>
                <a:cs typeface="+mn-cs"/>
              </a:rPr>
              <a:t>ы с вами встретились благодаря Отцу, благодаря его любви. Основная суть Отца – это истинная любовь. Бог есть любовь, Христос есть любовь. Именно истинная любовь притягивала, приклеивала людей к </a:t>
            </a:r>
            <a:r>
              <a:rPr lang="ru-RU" sz="1200" u="none" kern="1200" dirty="0" err="1" smtClean="0">
                <a:solidFill>
                  <a:schemeClr val="tx1"/>
                </a:solidFill>
                <a:latin typeface="+mn-lt"/>
                <a:ea typeface="+mn-ea"/>
                <a:cs typeface="+mn-cs"/>
              </a:rPr>
              <a:t>Сан-Мен</a:t>
            </a:r>
            <a:r>
              <a:rPr lang="ru-RU" sz="1200" u="none" kern="1200" dirty="0" smtClean="0">
                <a:solidFill>
                  <a:schemeClr val="tx1"/>
                </a:solidFill>
                <a:latin typeface="+mn-lt"/>
                <a:ea typeface="+mn-ea"/>
                <a:cs typeface="+mn-cs"/>
              </a:rPr>
              <a:t> </a:t>
            </a:r>
            <a:r>
              <a:rPr lang="ru-RU" sz="1200" u="none" kern="1200" dirty="0" err="1" smtClean="0">
                <a:solidFill>
                  <a:schemeClr val="tx1"/>
                </a:solidFill>
                <a:latin typeface="+mn-lt"/>
                <a:ea typeface="+mn-ea"/>
                <a:cs typeface="+mn-cs"/>
              </a:rPr>
              <a:t>Муну</a:t>
            </a:r>
            <a:r>
              <a:rPr lang="ru-RU" sz="1200" u="none" kern="1200" dirty="0" smtClean="0">
                <a:solidFill>
                  <a:schemeClr val="tx1"/>
                </a:solidFill>
                <a:latin typeface="+mn-lt"/>
                <a:ea typeface="+mn-ea"/>
                <a:cs typeface="+mn-cs"/>
              </a:rPr>
              <a:t>. Он как магнит. Однажды познав истинную любовь, уже невозможно отклеиться, найти ей замену. Она лучшее, о чем мечтает изначальная душа каждого человека. И </a:t>
            </a:r>
            <a:r>
              <a:rPr lang="ru-RU" sz="1200" u="none" kern="1200" dirty="0" err="1" smtClean="0">
                <a:solidFill>
                  <a:schemeClr val="tx1"/>
                </a:solidFill>
                <a:latin typeface="+mn-lt"/>
                <a:ea typeface="+mn-ea"/>
                <a:cs typeface="+mn-cs"/>
              </a:rPr>
              <a:t>Сан-Мен</a:t>
            </a:r>
            <a:r>
              <a:rPr lang="ru-RU" sz="1200" u="none" kern="1200" dirty="0" smtClean="0">
                <a:solidFill>
                  <a:schemeClr val="tx1"/>
                </a:solidFill>
                <a:latin typeface="+mn-lt"/>
                <a:ea typeface="+mn-ea"/>
                <a:cs typeface="+mn-cs"/>
              </a:rPr>
              <a:t> Мун в полной мере обладал истинной любовью, хотел наполнить людей ею.</a:t>
            </a:r>
          </a:p>
          <a:p>
            <a:r>
              <a:rPr lang="ru-RU" sz="1200" u="none" kern="1200" dirty="0" smtClean="0">
                <a:solidFill>
                  <a:schemeClr val="tx1"/>
                </a:solidFill>
                <a:latin typeface="+mn-lt"/>
                <a:ea typeface="+mn-ea"/>
                <a:cs typeface="+mn-cs"/>
              </a:rPr>
              <a:t>Любовь  </a:t>
            </a:r>
            <a:r>
              <a:rPr lang="ru-RU" sz="1200" u="none" kern="1200" dirty="0" smtClean="0">
                <a:solidFill>
                  <a:schemeClr val="tx1"/>
                </a:solidFill>
                <a:latin typeface="+mn-lt"/>
                <a:ea typeface="+mn-ea"/>
                <a:cs typeface="+mn-cs"/>
              </a:rPr>
              <a:t>первична, поэтому люди порой готовы пожертвовать жизнью ради любви.</a:t>
            </a:r>
          </a:p>
          <a:p>
            <a:r>
              <a:rPr lang="ru-RU" sz="1200" u="none" kern="1200" dirty="0" smtClean="0">
                <a:solidFill>
                  <a:schemeClr val="tx1"/>
                </a:solidFill>
                <a:latin typeface="+mn-lt"/>
                <a:ea typeface="+mn-ea"/>
                <a:cs typeface="+mn-cs"/>
              </a:rPr>
              <a:t>Любовь Бога </a:t>
            </a:r>
            <a:r>
              <a:rPr lang="ru-RU" sz="1200" u="none" kern="1200" dirty="0" smtClean="0">
                <a:solidFill>
                  <a:schemeClr val="tx1"/>
                </a:solidFill>
                <a:latin typeface="+mn-lt"/>
                <a:ea typeface="+mn-ea"/>
                <a:cs typeface="+mn-cs"/>
              </a:rPr>
              <a:t>- потрясающая </a:t>
            </a:r>
            <a:r>
              <a:rPr lang="ru-RU" sz="1200" u="none" kern="1200" dirty="0" smtClean="0">
                <a:solidFill>
                  <a:schemeClr val="tx1"/>
                </a:solidFill>
                <a:latin typeface="+mn-lt"/>
                <a:ea typeface="+mn-ea"/>
                <a:cs typeface="+mn-cs"/>
              </a:rPr>
              <a:t>вещь, и очень мало людей, которые знают ее истинную ценность, ее истинное величие и могущество. Отец знает любовь как никто другой, знает, чего люди лишились в результате грехопадения, поэтому мы за ним и следуем. </a:t>
            </a:r>
          </a:p>
          <a:p>
            <a:r>
              <a:rPr lang="ru-RU" sz="1200" u="none" kern="1200" dirty="0" smtClean="0">
                <a:solidFill>
                  <a:schemeClr val="tx1"/>
                </a:solidFill>
                <a:latin typeface="+mn-lt"/>
                <a:ea typeface="+mn-ea"/>
                <a:cs typeface="+mn-cs"/>
              </a:rPr>
              <a:t>Почему важно всегда помнить о сути Христа? Много людей пытались копировать Отца, есть люди, которые знали Отца лично и старались вести себя внешне очень похоже, но если человек не унаследует самое главное</a:t>
            </a:r>
            <a:r>
              <a:rPr lang="ru-RU" sz="1200" u="none" kern="1200" baseline="0" dirty="0" smtClean="0">
                <a:solidFill>
                  <a:schemeClr val="tx1"/>
                </a:solidFill>
                <a:latin typeface="+mn-lt"/>
                <a:ea typeface="+mn-ea"/>
                <a:cs typeface="+mn-cs"/>
              </a:rPr>
              <a:t> -</a:t>
            </a:r>
            <a:r>
              <a:rPr lang="ru-RU" sz="1200" u="none" kern="1200" dirty="0" smtClean="0">
                <a:solidFill>
                  <a:schemeClr val="tx1"/>
                </a:solidFill>
                <a:latin typeface="+mn-lt"/>
                <a:ea typeface="+mn-ea"/>
                <a:cs typeface="+mn-cs"/>
              </a:rPr>
              <a:t> сердце, наполненное истинной любовью, то результат деятельности такого человека, его отношений с людьми, окажется совершенно другим. </a:t>
            </a:r>
            <a:endParaRPr lang="ru-RU" sz="1200" u="none" kern="1200" dirty="0" smtClean="0">
              <a:solidFill>
                <a:schemeClr val="tx1"/>
              </a:solidFill>
              <a:latin typeface="+mn-lt"/>
              <a:ea typeface="+mn-ea"/>
              <a:cs typeface="+mn-cs"/>
            </a:endParaRPr>
          </a:p>
          <a:p>
            <a:r>
              <a:rPr lang="ru-RU" sz="1200" u="none" kern="1200" dirty="0" smtClean="0">
                <a:solidFill>
                  <a:schemeClr val="tx1"/>
                </a:solidFill>
                <a:latin typeface="+mn-lt"/>
                <a:ea typeface="+mn-ea"/>
                <a:cs typeface="+mn-cs"/>
              </a:rPr>
              <a:t>В </a:t>
            </a:r>
            <a:r>
              <a:rPr lang="ru-RU" sz="1200" u="none" kern="1200" dirty="0" smtClean="0">
                <a:solidFill>
                  <a:schemeClr val="tx1"/>
                </a:solidFill>
                <a:latin typeface="+mn-lt"/>
                <a:ea typeface="+mn-ea"/>
                <a:cs typeface="+mn-cs"/>
              </a:rPr>
              <a:t>предисловии к автобиографии (книга «человек планеты, любящий мир») Отец пишет: «В своей жизни я пережил шесть несправедливых тюремных заключений — в императорской Японии, при режиме Ким Ир Сена в Северной Корее, при правительстве Ли Сын </a:t>
            </a:r>
            <a:r>
              <a:rPr lang="ru-RU" sz="1200" u="none" kern="1200" dirty="0" err="1" smtClean="0">
                <a:solidFill>
                  <a:schemeClr val="tx1"/>
                </a:solidFill>
                <a:latin typeface="+mn-lt"/>
                <a:ea typeface="+mn-ea"/>
                <a:cs typeface="+mn-cs"/>
              </a:rPr>
              <a:t>Мана</a:t>
            </a:r>
            <a:r>
              <a:rPr lang="ru-RU" sz="1200" u="none" kern="1200" dirty="0" smtClean="0">
                <a:solidFill>
                  <a:schemeClr val="tx1"/>
                </a:solidFill>
                <a:latin typeface="+mn-lt"/>
                <a:ea typeface="+mn-ea"/>
                <a:cs typeface="+mn-cs"/>
              </a:rPr>
              <a:t> в Южной Корее и даже в США; меня порой избивали так сильно, что от моего тела отлетала кусками плоть. Однако сейчас в моем сердце не осталось ни одной самой крохотной ранки. Старые раны легко заживают перед лицом истинной любви, и даже враги тают и исчезают без следа. Истинная любовь — это такая любовь, которая отдает, забывает о том, сколько она уже отдала, и снова отдает и любит.</a:t>
            </a:r>
          </a:p>
          <a:p>
            <a:r>
              <a:rPr lang="ru-RU" sz="1200" u="none" kern="1200" dirty="0" smtClean="0">
                <a:solidFill>
                  <a:schemeClr val="tx1"/>
                </a:solidFill>
                <a:latin typeface="+mn-lt"/>
                <a:ea typeface="+mn-ea"/>
                <a:cs typeface="+mn-cs"/>
              </a:rPr>
              <a:t>Я прожил всю свою жизнь, опьяненный такой любовью. Мне больше ничего не было нужно — только любовь, и я изо всех сил стремился поделиться этой любовью с теми, у кого ничего нет. Порой путь любви был таким тяжелым, что у меня подгибались колени, но даже в такие моменты я был счастлив, посвящая себя любви к человечеству.</a:t>
            </a:r>
          </a:p>
          <a:p>
            <a:r>
              <a:rPr lang="ru-RU" sz="1200" u="none" kern="1200" dirty="0" smtClean="0">
                <a:solidFill>
                  <a:schemeClr val="tx1"/>
                </a:solidFill>
                <a:latin typeface="+mn-lt"/>
                <a:ea typeface="+mn-ea"/>
                <a:cs typeface="+mn-cs"/>
              </a:rPr>
              <a:t>Даже сейчас меня переполняет любовь, которую я пока не успел отдать людям. Я передаю вам эту книгу с молитвой о том, чтобы эта любовь, подобно реке мира, напитала влагой пересохшую землю и пролилась дальше, до самого края земли» (автобиография).</a:t>
            </a:r>
          </a:p>
          <a:p>
            <a:r>
              <a:rPr lang="ru-RU" sz="1200" u="none" kern="1200" dirty="0" smtClean="0">
                <a:solidFill>
                  <a:schemeClr val="tx1"/>
                </a:solidFill>
                <a:latin typeface="+mn-lt"/>
                <a:ea typeface="+mn-ea"/>
                <a:cs typeface="+mn-cs"/>
              </a:rPr>
              <a:t> «Почему же Бог призвал меня? Даже сейчас, когда мне уже девяносто, я каждый день задаю себе этот вопрос. Почему из всех людей, живущих на земле, Он выбрал именно меня? Он сделал это не из-за моей выдающейся внешности, замечательных личных качеств или глубокой убежденности. Я был простым и неприметным, упрямым и глупым мальчишкой. Если Бог и мог что-то разглядеть во мне, то разве что искренность, побуждавшую меня искать Его, плача от любви. В любом месте и в любые времена самое главное — это любовь. Бог искал человека с сердцем, переполненным любовью, которая помогла бы ему преодолеть любые страдания. Я был простым деревенским мальчишкой, которому нечем похвастаться. И все же даже сейчас я без колебаний готов пожертвовать своей жизнью и посвятить ее любви Бога, и только ей одной» (автобиография).</a:t>
            </a:r>
          </a:p>
          <a:p>
            <a:endParaRPr lang="ru-RU" sz="1200" baseline="0" dirty="0" smtClean="0">
              <a:solidFill>
                <a:srgbClr val="284420"/>
              </a:solidFill>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FF12621B-C3FC-4575-8EA2-F76BB16EFD60}" type="slidenum">
              <a:rPr lang="ru-RU" smtClean="0"/>
              <a:pPr/>
              <a:t>2</a:t>
            </a:fld>
            <a:endParaRPr lang="ru-RU"/>
          </a:p>
        </p:txBody>
      </p:sp>
    </p:spTree>
    <p:extLst>
      <p:ext uri="{BB962C8B-B14F-4D97-AF65-F5344CB8AC3E}">
        <p14:creationId xmlns:p14="http://schemas.microsoft.com/office/powerpoint/2010/main" val="3615955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aseline="0" dirty="0" smtClean="0">
                <a:solidFill>
                  <a:srgbClr val="284420"/>
                </a:solidFill>
                <a:latin typeface="Times New Roman" pitchFamily="18" charset="0"/>
                <a:cs typeface="Times New Roman" pitchFamily="18" charset="0"/>
              </a:rPr>
              <a:t>Подводя итог нашей презентации, давайте снова вернемся к началу. Что есть самое главное во Христе. Это его способность быть воплощением истинной любви.</a:t>
            </a:r>
          </a:p>
        </p:txBody>
      </p:sp>
      <p:sp>
        <p:nvSpPr>
          <p:cNvPr id="4" name="Номер слайда 3"/>
          <p:cNvSpPr>
            <a:spLocks noGrp="1"/>
          </p:cNvSpPr>
          <p:nvPr>
            <p:ph type="sldNum" sz="quarter" idx="10"/>
          </p:nvPr>
        </p:nvSpPr>
        <p:spPr/>
        <p:txBody>
          <a:bodyPr/>
          <a:lstStyle/>
          <a:p>
            <a:fld id="{FF12621B-C3FC-4575-8EA2-F76BB16EFD60}" type="slidenum">
              <a:rPr lang="ru-RU" smtClean="0"/>
              <a:pPr/>
              <a:t>71</a:t>
            </a:fld>
            <a:endParaRPr lang="ru-RU"/>
          </a:p>
        </p:txBody>
      </p:sp>
    </p:spTree>
    <p:extLst>
      <p:ext uri="{BB962C8B-B14F-4D97-AF65-F5344CB8AC3E}">
        <p14:creationId xmlns:p14="http://schemas.microsoft.com/office/powerpoint/2010/main" val="1465512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dirty="0" err="1" smtClean="0">
                <a:solidFill>
                  <a:schemeClr val="bg1">
                    <a:lumMod val="50000"/>
                  </a:schemeClr>
                </a:solidFill>
              </a:rPr>
              <a:t>Аутлайн</a:t>
            </a:r>
            <a:r>
              <a:rPr lang="ru-RU" sz="1200" dirty="0" smtClean="0">
                <a:solidFill>
                  <a:schemeClr val="bg1">
                    <a:lumMod val="50000"/>
                  </a:schemeClr>
                </a:solidFill>
              </a:rPr>
              <a:t> м-ра  </a:t>
            </a:r>
            <a:r>
              <a:rPr lang="ru-RU" sz="1200" dirty="0" err="1" smtClean="0">
                <a:solidFill>
                  <a:schemeClr val="bg1">
                    <a:lumMod val="50000"/>
                  </a:schemeClr>
                </a:solidFill>
              </a:rPr>
              <a:t>Игораши</a:t>
            </a:r>
            <a:r>
              <a:rPr lang="ru-RU" sz="1200" dirty="0" smtClean="0">
                <a:solidFill>
                  <a:schemeClr val="bg1">
                    <a:lumMod val="50000"/>
                  </a:schemeClr>
                </a:solidFill>
              </a:rPr>
              <a:t>:</a:t>
            </a:r>
          </a:p>
          <a:p>
            <a:r>
              <a:rPr lang="en-US" sz="1200" dirty="0" smtClean="0">
                <a:solidFill>
                  <a:schemeClr val="bg1">
                    <a:lumMod val="50000"/>
                  </a:schemeClr>
                </a:solidFill>
              </a:rPr>
              <a:t>- </a:t>
            </a:r>
            <a:r>
              <a:rPr lang="ru-RU" sz="1200" dirty="0" smtClean="0">
                <a:solidFill>
                  <a:schemeClr val="bg1">
                    <a:lumMod val="50000"/>
                  </a:schemeClr>
                </a:solidFill>
              </a:rPr>
              <a:t>Рассказы мамы Кан</a:t>
            </a:r>
          </a:p>
          <a:p>
            <a:r>
              <a:rPr lang="en-US" sz="1200" dirty="0" smtClean="0">
                <a:solidFill>
                  <a:schemeClr val="bg1">
                    <a:lumMod val="50000"/>
                  </a:schemeClr>
                </a:solidFill>
              </a:rPr>
              <a:t>- </a:t>
            </a:r>
            <a:r>
              <a:rPr lang="ru-RU" sz="1200" dirty="0" smtClean="0">
                <a:solidFill>
                  <a:schemeClr val="bg1">
                    <a:lumMod val="50000"/>
                  </a:schemeClr>
                </a:solidFill>
              </a:rPr>
              <a:t>Рассказы д-ра Сока</a:t>
            </a:r>
          </a:p>
          <a:p>
            <a:r>
              <a:rPr lang="en-US" sz="1200" dirty="0" smtClean="0">
                <a:solidFill>
                  <a:schemeClr val="bg1">
                    <a:lumMod val="50000"/>
                  </a:schemeClr>
                </a:solidFill>
              </a:rPr>
              <a:t>- </a:t>
            </a:r>
            <a:r>
              <a:rPr lang="ru-RU" sz="1200" dirty="0" smtClean="0">
                <a:solidFill>
                  <a:schemeClr val="bg1">
                    <a:lumMod val="50000"/>
                  </a:schemeClr>
                </a:solidFill>
              </a:rPr>
              <a:t>Рассказы </a:t>
            </a:r>
            <a:r>
              <a:rPr lang="ru-RU" sz="1200" dirty="0" err="1" smtClean="0">
                <a:solidFill>
                  <a:schemeClr val="bg1">
                    <a:lumMod val="50000"/>
                  </a:schemeClr>
                </a:solidFill>
              </a:rPr>
              <a:t>Бо-Хи</a:t>
            </a:r>
            <a:r>
              <a:rPr lang="ru-RU" sz="1200" dirty="0" smtClean="0">
                <a:solidFill>
                  <a:schemeClr val="bg1">
                    <a:lumMod val="50000"/>
                  </a:schemeClr>
                </a:solidFill>
              </a:rPr>
              <a:t> Пака</a:t>
            </a:r>
          </a:p>
          <a:p>
            <a:r>
              <a:rPr lang="en-US" sz="1200" dirty="0" smtClean="0">
                <a:solidFill>
                  <a:schemeClr val="bg1">
                    <a:lumMod val="50000"/>
                  </a:schemeClr>
                </a:solidFill>
              </a:rPr>
              <a:t>- </a:t>
            </a:r>
            <a:r>
              <a:rPr lang="ru-RU" sz="1200" dirty="0" smtClean="0">
                <a:solidFill>
                  <a:schemeClr val="bg1">
                    <a:lumMod val="50000"/>
                  </a:schemeClr>
                </a:solidFill>
              </a:rPr>
              <a:t>Рассказ г-на </a:t>
            </a:r>
            <a:r>
              <a:rPr lang="ru-RU" sz="1200" dirty="0" err="1" smtClean="0">
                <a:solidFill>
                  <a:schemeClr val="bg1">
                    <a:lumMod val="50000"/>
                  </a:schemeClr>
                </a:solidFill>
              </a:rPr>
              <a:t>Камияма</a:t>
            </a:r>
            <a:endParaRPr lang="ru-RU" sz="1200" dirty="0" smtClean="0">
              <a:solidFill>
                <a:schemeClr val="bg1">
                  <a:lumMod val="50000"/>
                </a:schemeClr>
              </a:solidFill>
            </a:endParaRPr>
          </a:p>
          <a:p>
            <a:pPr>
              <a:buFontTx/>
              <a:buChar char="-"/>
            </a:pPr>
            <a:r>
              <a:rPr lang="ru-RU" sz="1200" dirty="0" smtClean="0">
                <a:solidFill>
                  <a:schemeClr val="bg1">
                    <a:lumMod val="50000"/>
                  </a:schemeClr>
                </a:solidFill>
              </a:rPr>
              <a:t> Тексты </a:t>
            </a:r>
            <a:r>
              <a:rPr lang="ru-RU" sz="1200" dirty="0" smtClean="0">
                <a:solidFill>
                  <a:schemeClr val="bg1">
                    <a:lumMod val="50000"/>
                  </a:schemeClr>
                </a:solidFill>
              </a:rPr>
              <a:t>некоторых выступлений Отца </a:t>
            </a:r>
            <a:endParaRPr lang="en-US" sz="1200" dirty="0" smtClean="0">
              <a:solidFill>
                <a:schemeClr val="bg1">
                  <a:lumMod val="50000"/>
                </a:schemeClr>
              </a:solidFill>
            </a:endParaRPr>
          </a:p>
          <a:p>
            <a:pPr>
              <a:buFontTx/>
              <a:buNone/>
            </a:pPr>
            <a:r>
              <a:rPr lang="ru-RU" sz="1200" dirty="0" err="1" smtClean="0">
                <a:solidFill>
                  <a:schemeClr val="bg1">
                    <a:lumMod val="50000"/>
                  </a:schemeClr>
                </a:solidFill>
              </a:rPr>
              <a:t>Today’s</a:t>
            </a:r>
            <a:r>
              <a:rPr lang="ru-RU" sz="1200" dirty="0" smtClean="0">
                <a:solidFill>
                  <a:schemeClr val="bg1">
                    <a:lumMod val="50000"/>
                  </a:schemeClr>
                </a:solidFill>
              </a:rPr>
              <a:t> </a:t>
            </a:r>
            <a:r>
              <a:rPr lang="ru-RU" sz="1200" dirty="0" err="1" smtClean="0">
                <a:solidFill>
                  <a:schemeClr val="bg1">
                    <a:lumMod val="50000"/>
                  </a:schemeClr>
                </a:solidFill>
              </a:rPr>
              <a:t>World</a:t>
            </a:r>
            <a:r>
              <a:rPr lang="ru-RU" sz="1200" dirty="0" smtClean="0">
                <a:solidFill>
                  <a:schemeClr val="bg1">
                    <a:lumMod val="50000"/>
                  </a:schemeClr>
                </a:solidFill>
              </a:rPr>
              <a:t>, 2009: </a:t>
            </a:r>
          </a:p>
          <a:p>
            <a:pPr>
              <a:buFontTx/>
              <a:buChar char="-"/>
            </a:pPr>
            <a:r>
              <a:rPr lang="ru-RU" sz="1200" dirty="0" smtClean="0">
                <a:solidFill>
                  <a:schemeClr val="bg1">
                    <a:lumMod val="50000"/>
                  </a:schemeClr>
                </a:solidFill>
              </a:rPr>
              <a:t>Следуя путем истинной любви, </a:t>
            </a:r>
            <a:r>
              <a:rPr lang="ru-RU" sz="1200" dirty="0" err="1" smtClean="0">
                <a:solidFill>
                  <a:schemeClr val="bg1">
                    <a:lumMod val="50000"/>
                  </a:schemeClr>
                </a:solidFill>
              </a:rPr>
              <a:t>Хенг</a:t>
            </a:r>
            <a:r>
              <a:rPr lang="ru-RU" sz="1200" dirty="0" smtClean="0">
                <a:solidFill>
                  <a:schemeClr val="bg1">
                    <a:lumMod val="50000"/>
                  </a:schemeClr>
                </a:solidFill>
              </a:rPr>
              <a:t> Джин Ним</a:t>
            </a:r>
          </a:p>
          <a:p>
            <a:pPr>
              <a:buFontTx/>
              <a:buChar char="-"/>
            </a:pPr>
            <a:r>
              <a:rPr lang="ru-RU" sz="1200" dirty="0" smtClean="0">
                <a:solidFill>
                  <a:schemeClr val="bg1">
                    <a:lumMod val="50000"/>
                  </a:schemeClr>
                </a:solidFill>
              </a:rPr>
              <a:t>Жизнь под сенью смерти, история жизни Отца рассказанная им самим (о тюрьме </a:t>
            </a:r>
            <a:r>
              <a:rPr lang="ru-RU" sz="1200" dirty="0" err="1" smtClean="0">
                <a:solidFill>
                  <a:schemeClr val="bg1">
                    <a:lumMod val="50000"/>
                  </a:schemeClr>
                </a:solidFill>
              </a:rPr>
              <a:t>Хыннам</a:t>
            </a:r>
            <a:r>
              <a:rPr lang="ru-RU" sz="1200" dirty="0" smtClean="0">
                <a:solidFill>
                  <a:schemeClr val="bg1">
                    <a:lumMod val="50000"/>
                  </a:schemeClr>
                </a:solidFill>
              </a:rPr>
              <a:t>)</a:t>
            </a:r>
          </a:p>
          <a:p>
            <a:pPr>
              <a:buFontTx/>
              <a:buChar char="-"/>
            </a:pPr>
            <a:r>
              <a:rPr lang="ru-RU" sz="1200" dirty="0" smtClean="0">
                <a:solidFill>
                  <a:schemeClr val="bg1">
                    <a:lumMod val="50000"/>
                  </a:schemeClr>
                </a:solidFill>
              </a:rPr>
              <a:t>Встреча с Сан-Мен Муном, </a:t>
            </a:r>
            <a:r>
              <a:rPr lang="ru-RU" sz="1200" dirty="0" err="1" smtClean="0">
                <a:solidFill>
                  <a:schemeClr val="bg1">
                    <a:lumMod val="50000"/>
                  </a:schemeClr>
                </a:solidFill>
              </a:rPr>
              <a:t>Бо</a:t>
            </a:r>
            <a:r>
              <a:rPr lang="ru-RU" sz="1200" dirty="0" smtClean="0">
                <a:solidFill>
                  <a:schemeClr val="bg1">
                    <a:lumMod val="50000"/>
                  </a:schemeClr>
                </a:solidFill>
              </a:rPr>
              <a:t>-Хи </a:t>
            </a:r>
            <a:r>
              <a:rPr lang="ru-RU" sz="1200" dirty="0" smtClean="0">
                <a:solidFill>
                  <a:schemeClr val="bg1">
                    <a:lumMod val="50000"/>
                  </a:schemeClr>
                </a:solidFill>
              </a:rPr>
              <a:t>Пак</a:t>
            </a:r>
          </a:p>
          <a:p>
            <a:pPr>
              <a:buFontTx/>
              <a:buNone/>
            </a:pPr>
            <a:r>
              <a:rPr lang="ru-RU" sz="1200" dirty="0" smtClean="0">
                <a:solidFill>
                  <a:schemeClr val="bg1">
                    <a:lumMod val="50000"/>
                  </a:schemeClr>
                </a:solidFill>
              </a:rPr>
              <a:t>Путь первопроходца, 1995</a:t>
            </a:r>
            <a:r>
              <a:rPr lang="ru-RU" sz="1200" baseline="0" dirty="0" smtClean="0">
                <a:solidFill>
                  <a:schemeClr val="bg1">
                    <a:lumMod val="50000"/>
                  </a:schemeClr>
                </a:solidFill>
              </a:rPr>
              <a:t>.</a:t>
            </a:r>
            <a:endParaRPr lang="ru-RU" sz="1200" dirty="0" smtClean="0">
              <a:solidFill>
                <a:schemeClr val="bg1">
                  <a:lumMod val="50000"/>
                </a:schemeClr>
              </a:solidFill>
            </a:endParaRPr>
          </a:p>
          <a:p>
            <a:pPr>
              <a:buFontTx/>
              <a:buChar char="-"/>
            </a:pPr>
            <a:endParaRPr lang="en-US" sz="1200" dirty="0" smtClean="0">
              <a:solidFill>
                <a:schemeClr val="bg1">
                  <a:lumMod val="50000"/>
                </a:schemeClr>
              </a:solidFill>
            </a:endParaRPr>
          </a:p>
          <a:p>
            <a:pPr>
              <a:buFontTx/>
              <a:buChar char="-"/>
            </a:pPr>
            <a:endParaRPr lang="ru-RU" sz="1200" dirty="0" smtClean="0">
              <a:solidFill>
                <a:schemeClr val="bg1">
                  <a:lumMod val="50000"/>
                </a:schemeClr>
              </a:solidFill>
            </a:endParaRPr>
          </a:p>
        </p:txBody>
      </p:sp>
      <p:sp>
        <p:nvSpPr>
          <p:cNvPr id="4" name="Номер слайда 3"/>
          <p:cNvSpPr>
            <a:spLocks noGrp="1"/>
          </p:cNvSpPr>
          <p:nvPr>
            <p:ph type="sldNum" sz="quarter" idx="10"/>
          </p:nvPr>
        </p:nvSpPr>
        <p:spPr/>
        <p:txBody>
          <a:bodyPr/>
          <a:lstStyle/>
          <a:p>
            <a:fld id="{FF12621B-C3FC-4575-8EA2-F76BB16EFD60}" type="slidenum">
              <a:rPr lang="ru-RU" smtClean="0"/>
              <a:pPr/>
              <a:t>72</a:t>
            </a:fld>
            <a:endParaRPr lang="ru-RU"/>
          </a:p>
        </p:txBody>
      </p:sp>
    </p:spTree>
    <p:extLst>
      <p:ext uri="{BB962C8B-B14F-4D97-AF65-F5344CB8AC3E}">
        <p14:creationId xmlns:p14="http://schemas.microsoft.com/office/powerpoint/2010/main" val="1365257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Любовь Отца склеивала людей, создавала отношения как в семье. Люди начинали относиться к друг другу с истинной любовью. </a:t>
            </a:r>
            <a:r>
              <a:rPr lang="ru-RU" sz="1200" kern="1200" dirty="0" err="1" smtClean="0">
                <a:solidFill>
                  <a:schemeClr val="tx1"/>
                </a:solidFill>
                <a:latin typeface="+mn-lt"/>
                <a:ea typeface="+mn-ea"/>
                <a:cs typeface="+mn-cs"/>
              </a:rPr>
              <a:t>Сан-Мен</a:t>
            </a:r>
            <a:r>
              <a:rPr lang="ru-RU" sz="1200" kern="1200" dirty="0" smtClean="0">
                <a:solidFill>
                  <a:schemeClr val="tx1"/>
                </a:solidFill>
                <a:latin typeface="+mn-lt"/>
                <a:ea typeface="+mn-ea"/>
                <a:cs typeface="+mn-cs"/>
              </a:rPr>
              <a:t> Мун заботился о людях с полной отдачей, и они не могли не испытывать благодарность, не тянуться к Отцу в ответ.</a:t>
            </a:r>
          </a:p>
          <a:p>
            <a:r>
              <a:rPr lang="ru-RU" sz="1200" kern="1200" dirty="0" smtClean="0">
                <a:solidFill>
                  <a:schemeClr val="tx1"/>
                </a:solidFill>
                <a:latin typeface="+mn-lt"/>
                <a:ea typeface="+mn-ea"/>
                <a:cs typeface="+mn-cs"/>
              </a:rPr>
              <a:t>Немного об истории ЦО вначале, первых последователях, их любви к Отцу и друг к другу.</a:t>
            </a:r>
          </a:p>
          <a:p>
            <a:r>
              <a:rPr lang="ru-RU" sz="1200" kern="1200" dirty="0" smtClean="0">
                <a:solidFill>
                  <a:schemeClr val="tx1"/>
                </a:solidFill>
                <a:latin typeface="+mn-lt"/>
                <a:ea typeface="+mn-ea"/>
                <a:cs typeface="+mn-cs"/>
              </a:rPr>
              <a:t>Пример: дневник преп. Ю в 1955 году. Хотели даже вернуться в тюрьму, только бы быть рядом с Отцом. Нежно заботились друг о друге, скучали друг по другу.</a:t>
            </a:r>
          </a:p>
          <a:p>
            <a:r>
              <a:rPr lang="ru-RU" sz="1200" kern="1200" dirty="0" err="1" smtClean="0">
                <a:solidFill>
                  <a:schemeClr val="tx1"/>
                </a:solidFill>
                <a:latin typeface="+mn-lt"/>
                <a:ea typeface="+mn-ea"/>
                <a:cs typeface="+mn-cs"/>
              </a:rPr>
              <a:t>Фан-Че</a:t>
            </a:r>
            <a:r>
              <a:rPr lang="ru-RU" sz="1200" kern="1200" dirty="0" smtClean="0">
                <a:solidFill>
                  <a:schemeClr val="tx1"/>
                </a:solidFill>
                <a:latin typeface="+mn-lt"/>
                <a:ea typeface="+mn-ea"/>
                <a:cs typeface="+mn-cs"/>
              </a:rPr>
              <a:t> Фан: «В самом начале своего пути он проповедовал группе пожилых женщин, порой до раннего утра. Им так нравились его речи, что, когда он умолкал, они с удивлением замечали, что занимается заря нового дня».</a:t>
            </a:r>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FF12621B-C3FC-4575-8EA2-F76BB16EFD60}" type="slidenum">
              <a:rPr lang="ru-RU" smtClean="0"/>
              <a:pPr/>
              <a:t>4</a:t>
            </a:fld>
            <a:endParaRPr lang="ru-RU"/>
          </a:p>
        </p:txBody>
      </p:sp>
    </p:spTree>
    <p:extLst>
      <p:ext uri="{BB962C8B-B14F-4D97-AF65-F5344CB8AC3E}">
        <p14:creationId xmlns:p14="http://schemas.microsoft.com/office/powerpoint/2010/main" val="2138780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Если</a:t>
            </a:r>
            <a:r>
              <a:rPr lang="ru-RU" baseline="0" dirty="0" smtClean="0"/>
              <a:t> говорить о Христе в свете истинной любви, то не могу обойти такую тему как 7 смертей и 7 воскрешений. Этот термин ввел </a:t>
            </a:r>
            <a:r>
              <a:rPr lang="ru-RU" baseline="0" dirty="0" err="1" smtClean="0"/>
              <a:t>Хенг</a:t>
            </a:r>
            <a:r>
              <a:rPr lang="ru-RU" baseline="0" dirty="0" smtClean="0"/>
              <a:t> Джин Ним. Рассказать в общих чертах об этом, видение </a:t>
            </a:r>
            <a:r>
              <a:rPr lang="ru-RU" baseline="0" dirty="0" err="1" smtClean="0"/>
              <a:t>Хенг</a:t>
            </a:r>
            <a:r>
              <a:rPr lang="ru-RU" baseline="0" dirty="0" smtClean="0"/>
              <a:t> Джин </a:t>
            </a:r>
            <a:r>
              <a:rPr lang="ru-RU" baseline="0" dirty="0" err="1" smtClean="0"/>
              <a:t>Нима</a:t>
            </a:r>
            <a:r>
              <a:rPr lang="ru-RU" baseline="0" dirty="0" smtClean="0"/>
              <a:t>. </a:t>
            </a:r>
          </a:p>
          <a:p>
            <a:r>
              <a:rPr lang="ru-RU" baseline="0" dirty="0" smtClean="0"/>
              <a:t>Иисус сказал: «</a:t>
            </a:r>
            <a:r>
              <a:rPr lang="ru-RU" sz="1200" b="0" i="0" kern="1200" dirty="0" smtClean="0">
                <a:solidFill>
                  <a:schemeClr val="tx1"/>
                </a:solidFill>
                <a:latin typeface="+mn-lt"/>
                <a:ea typeface="+mn-ea"/>
                <a:cs typeface="+mn-cs"/>
              </a:rPr>
              <a:t>Нет больше той любви, как если кто положит</a:t>
            </a:r>
            <a:r>
              <a:rPr lang="ru-RU" sz="1200" b="0" i="0" kern="1200" baseline="0" dirty="0" smtClean="0">
                <a:solidFill>
                  <a:schemeClr val="tx1"/>
                </a:solidFill>
                <a:latin typeface="+mn-lt"/>
                <a:ea typeface="+mn-ea"/>
                <a:cs typeface="+mn-cs"/>
              </a:rPr>
              <a:t> </a:t>
            </a:r>
            <a:r>
              <a:rPr lang="ru-RU" sz="1200" b="0" i="0" kern="1200" dirty="0" smtClean="0">
                <a:solidFill>
                  <a:schemeClr val="tx1"/>
                </a:solidFill>
                <a:latin typeface="+mn-lt"/>
                <a:ea typeface="+mn-ea"/>
                <a:cs typeface="+mn-cs"/>
              </a:rPr>
              <a:t>душу свою за друзей своих. Вы друзья Мои, если исполняете то, что Я заповедую вам» (Евангелие от Иоанна 15: 13-14). Иисус умер на</a:t>
            </a:r>
            <a:r>
              <a:rPr lang="ru-RU" sz="1200" b="0" i="0" kern="1200" baseline="0" dirty="0" smtClean="0">
                <a:solidFill>
                  <a:schemeClr val="tx1"/>
                </a:solidFill>
                <a:latin typeface="+mn-lt"/>
                <a:ea typeface="+mn-ea"/>
                <a:cs typeface="+mn-cs"/>
              </a:rPr>
              <a:t> кресте за нас и ранами его мы исцелились.</a:t>
            </a:r>
          </a:p>
          <a:p>
            <a:r>
              <a:rPr lang="ru-RU" sz="1200" b="0" i="0" kern="1200" baseline="0" dirty="0" smtClean="0">
                <a:solidFill>
                  <a:schemeClr val="tx1"/>
                </a:solidFill>
                <a:latin typeface="+mn-lt"/>
                <a:ea typeface="+mn-ea"/>
                <a:cs typeface="+mn-cs"/>
              </a:rPr>
              <a:t>Отец умер за нас не один, а множество раз. И самые яркие моменты, подтверждающие </a:t>
            </a:r>
            <a:r>
              <a:rPr lang="ru-RU" sz="1200" b="0" i="0" kern="1200" baseline="0" dirty="0" smtClean="0">
                <a:solidFill>
                  <a:schemeClr val="tx1"/>
                </a:solidFill>
                <a:latin typeface="+mn-lt"/>
                <a:ea typeface="+mn-ea"/>
                <a:cs typeface="+mn-cs"/>
              </a:rPr>
              <a:t>это - это </a:t>
            </a:r>
            <a:r>
              <a:rPr lang="ru-RU" sz="1200" b="0" i="0" kern="1200" baseline="0" dirty="0" smtClean="0">
                <a:solidFill>
                  <a:schemeClr val="tx1"/>
                </a:solidFill>
                <a:latin typeface="+mn-lt"/>
                <a:ea typeface="+mn-ea"/>
                <a:cs typeface="+mn-cs"/>
              </a:rPr>
              <a:t>7 смертей и воскрешений: тюремные заключения и авария вертолета. Расскажу в общих чертах о </a:t>
            </a:r>
            <a:r>
              <a:rPr lang="ru-RU" sz="1200" b="0" i="0" kern="1200" baseline="0" dirty="0" smtClean="0">
                <a:solidFill>
                  <a:schemeClr val="tx1"/>
                </a:solidFill>
                <a:latin typeface="+mn-lt"/>
                <a:ea typeface="+mn-ea"/>
                <a:cs typeface="+mn-cs"/>
              </a:rPr>
              <a:t>них. Когда происходит что-то </a:t>
            </a:r>
            <a:r>
              <a:rPr lang="ru-RU" sz="1200" b="0" i="0" kern="1200" baseline="0" dirty="0" smtClean="0">
                <a:solidFill>
                  <a:schemeClr val="tx1"/>
                </a:solidFill>
                <a:latin typeface="+mn-lt"/>
                <a:ea typeface="+mn-ea"/>
                <a:cs typeface="+mn-cs"/>
              </a:rPr>
              <a:t>тяжелое, человек может впасть в уныние, сердце его может сковать боль, страх. Но тогда любви не будет в сердце и стимула жить и действовать не будет. Рассказать о действии </a:t>
            </a:r>
            <a:r>
              <a:rPr lang="ru-RU" sz="1200" b="0" i="0" kern="1200" baseline="0" dirty="0" err="1" smtClean="0">
                <a:solidFill>
                  <a:schemeClr val="tx1"/>
                </a:solidFill>
                <a:latin typeface="+mn-lt"/>
                <a:ea typeface="+mn-ea"/>
                <a:cs typeface="+mn-cs"/>
              </a:rPr>
              <a:t>отдавания-и-принятия</a:t>
            </a:r>
            <a:r>
              <a:rPr lang="ru-RU" sz="1200" b="0" i="0" kern="1200" baseline="0" dirty="0" smtClean="0">
                <a:solidFill>
                  <a:schemeClr val="tx1"/>
                </a:solidFill>
                <a:latin typeface="+mn-lt"/>
                <a:ea typeface="+mn-ea"/>
                <a:cs typeface="+mn-cs"/>
              </a:rPr>
              <a:t> между радостью и печалью и о том, как жил и действовал Отец применительно к этому.</a:t>
            </a:r>
          </a:p>
        </p:txBody>
      </p:sp>
      <p:sp>
        <p:nvSpPr>
          <p:cNvPr id="4" name="Номер слайда 3"/>
          <p:cNvSpPr>
            <a:spLocks noGrp="1"/>
          </p:cNvSpPr>
          <p:nvPr>
            <p:ph type="sldNum" sz="quarter" idx="10"/>
          </p:nvPr>
        </p:nvSpPr>
        <p:spPr/>
        <p:txBody>
          <a:bodyPr/>
          <a:lstStyle/>
          <a:p>
            <a:fld id="{FF12621B-C3FC-4575-8EA2-F76BB16EFD60}" type="slidenum">
              <a:rPr lang="ru-RU" smtClean="0"/>
              <a:pPr/>
              <a:t>19</a:t>
            </a:fld>
            <a:endParaRPr lang="ru-RU"/>
          </a:p>
        </p:txBody>
      </p:sp>
    </p:spTree>
    <p:extLst>
      <p:ext uri="{BB962C8B-B14F-4D97-AF65-F5344CB8AC3E}">
        <p14:creationId xmlns:p14="http://schemas.microsoft.com/office/powerpoint/2010/main" val="4268854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aseline="0" dirty="0" smtClean="0">
                <a:solidFill>
                  <a:srgbClr val="284420"/>
                </a:solidFill>
                <a:latin typeface="Times New Roman" pitchFamily="18" charset="0"/>
                <a:cs typeface="Times New Roman" pitchFamily="18" charset="0"/>
              </a:rPr>
              <a:t>1 заключение: за антиправительственную деятельность в Японии. 15</a:t>
            </a:r>
            <a:r>
              <a:rPr lang="ru-RU" sz="1200" dirty="0" smtClean="0">
                <a:solidFill>
                  <a:schemeClr val="bg1">
                    <a:lumMod val="50000"/>
                  </a:schemeClr>
                </a:solidFill>
                <a:latin typeface="Times New Roman" pitchFamily="18" charset="0"/>
                <a:cs typeface="Times New Roman" pitchFamily="18" charset="0"/>
              </a:rPr>
              <a:t>.08.1945 – освобождение Кореи от японской оккупации. Любовь к врагам. </a:t>
            </a:r>
            <a:r>
              <a:rPr lang="ru-RU" sz="1200" baseline="0" dirty="0" smtClean="0">
                <a:solidFill>
                  <a:srgbClr val="284420"/>
                </a:solidFill>
                <a:latin typeface="Times New Roman" pitchFamily="18" charset="0"/>
                <a:cs typeface="Times New Roman" pitchFamily="18" charset="0"/>
              </a:rPr>
              <a:t>Месть корейцев японцам. Отец: «Никогда не бей тех, кто уже потерял свою власть. Если ты будешь мстить, Бог накажет тебя».</a:t>
            </a:r>
          </a:p>
          <a:p>
            <a:r>
              <a:rPr lang="ru-RU" sz="1200" b="0" i="0" kern="1200" baseline="0" dirty="0" smtClean="0">
                <a:solidFill>
                  <a:schemeClr val="tx1"/>
                </a:solidFill>
                <a:latin typeface="+mn-lt"/>
                <a:ea typeface="+mn-ea"/>
                <a:cs typeface="+mn-cs"/>
              </a:rPr>
              <a:t>2 заключение: </a:t>
            </a:r>
            <a:r>
              <a:rPr lang="ru-RU" sz="1200" dirty="0" smtClean="0">
                <a:solidFill>
                  <a:schemeClr val="bg1">
                    <a:lumMod val="50000"/>
                  </a:schemeClr>
                </a:solidFill>
                <a:latin typeface="Times New Roman" pitchFamily="18" charset="0"/>
                <a:cs typeface="Times New Roman" pitchFamily="18" charset="0"/>
              </a:rPr>
              <a:t>Вернулся домой, расплатился  обычными корейскими деньгами. В обращении новые деньги. Подозрение властей. Отца освободил шеф полиции, который был учителем Отца в начальной школе.</a:t>
            </a:r>
          </a:p>
          <a:p>
            <a:r>
              <a:rPr lang="ru-RU" sz="1200" b="0" i="0" kern="1200" baseline="0" dirty="0" smtClean="0">
                <a:solidFill>
                  <a:schemeClr val="tx1"/>
                </a:solidFill>
                <a:latin typeface="+mn-lt"/>
                <a:ea typeface="+mn-ea"/>
                <a:cs typeface="+mn-cs"/>
              </a:rPr>
              <a:t>3 заключение: </a:t>
            </a:r>
            <a:r>
              <a:rPr lang="ru-RU" sz="1200" baseline="0" dirty="0" smtClean="0">
                <a:solidFill>
                  <a:srgbClr val="284420"/>
                </a:solidFill>
                <a:latin typeface="Times New Roman" pitchFamily="18" charset="0"/>
                <a:cs typeface="Times New Roman" pitchFamily="18" charset="0"/>
              </a:rPr>
              <a:t>Главы традиционных церквей, члены семей учеников и соседи выступали против Церкви Отца. Коммунисты проводили политику раскола между религиями, чтобы ослабить их силу. </a:t>
            </a:r>
            <a:r>
              <a:rPr lang="ru-RU" sz="1200" dirty="0" smtClean="0">
                <a:solidFill>
                  <a:schemeClr val="bg1">
                    <a:lumMod val="50000"/>
                  </a:schemeClr>
                </a:solidFill>
                <a:latin typeface="Times New Roman" pitchFamily="18" charset="0"/>
                <a:cs typeface="Times New Roman" pitchFamily="18" charset="0"/>
              </a:rPr>
              <a:t>Отец потерял сознание, все его тело кровоточило. Подумали, что он умер и выкинули на снег. Нашли и выходили члены Церкви. </a:t>
            </a:r>
            <a:r>
              <a:rPr lang="ru-RU" sz="1200" baseline="0" dirty="0" smtClean="0">
                <a:solidFill>
                  <a:srgbClr val="284420"/>
                </a:solidFill>
                <a:latin typeface="Times New Roman" pitchFamily="18" charset="0"/>
                <a:cs typeface="Times New Roman" pitchFamily="18" charset="0"/>
              </a:rPr>
              <a:t>Последователи получили откровение, что если они обойдут 7 раз вокруг полицейского участка </a:t>
            </a:r>
            <a:r>
              <a:rPr lang="ru-RU" sz="1200" baseline="0" dirty="0" err="1" smtClean="0">
                <a:solidFill>
                  <a:srgbClr val="284420"/>
                </a:solidFill>
                <a:latin typeface="Times New Roman" pitchFamily="18" charset="0"/>
                <a:cs typeface="Times New Roman" pitchFamily="18" charset="0"/>
              </a:rPr>
              <a:t>Тэдон</a:t>
            </a:r>
            <a:r>
              <a:rPr lang="ru-RU" sz="1200" baseline="0" dirty="0" smtClean="0">
                <a:solidFill>
                  <a:srgbClr val="284420"/>
                </a:solidFill>
                <a:latin typeface="Times New Roman" pitchFamily="18" charset="0"/>
                <a:cs typeface="Times New Roman" pitchFamily="18" charset="0"/>
              </a:rPr>
              <a:t>, как израильтяне ходили вокруг Иерихона, то они найдут Отца. Совершая очередной круг, они нашли Отца и отнесли его домой. Отца обильно рвало кровью. Его тело было почти безжизненным. Ученики готовились к похоронам. Но Отец выжил и выздоровел после лечения травами.</a:t>
            </a:r>
          </a:p>
          <a:p>
            <a:r>
              <a:rPr lang="ru-RU" sz="1200" b="0" i="0" kern="1200" baseline="0" dirty="0" smtClean="0">
                <a:solidFill>
                  <a:srgbClr val="284420"/>
                </a:solidFill>
                <a:latin typeface="Times New Roman" pitchFamily="18" charset="0"/>
                <a:ea typeface="+mn-ea"/>
                <a:cs typeface="Times New Roman" pitchFamily="18" charset="0"/>
              </a:rPr>
              <a:t>4 заключение: </a:t>
            </a:r>
            <a:r>
              <a:rPr lang="ru-RU" sz="1200" dirty="0" smtClean="0">
                <a:solidFill>
                  <a:schemeClr val="bg1">
                    <a:lumMod val="50000"/>
                  </a:schemeClr>
                </a:solidFill>
                <a:latin typeface="Times New Roman" pitchFamily="18" charset="0"/>
                <a:cs typeface="Times New Roman" pitchFamily="18" charset="0"/>
              </a:rPr>
              <a:t>Самое тяжелое заключение.</a:t>
            </a:r>
            <a:br>
              <a:rPr lang="ru-RU" sz="1200" dirty="0" smtClean="0">
                <a:solidFill>
                  <a:schemeClr val="bg1">
                    <a:lumMod val="50000"/>
                  </a:schemeClr>
                </a:solidFill>
                <a:latin typeface="Times New Roman" pitchFamily="18" charset="0"/>
                <a:cs typeface="Times New Roman" pitchFamily="18" charset="0"/>
              </a:rPr>
            </a:br>
            <a:r>
              <a:rPr lang="ru-RU" sz="1200" dirty="0" smtClean="0">
                <a:solidFill>
                  <a:schemeClr val="bg1">
                    <a:lumMod val="50000"/>
                  </a:schemeClr>
                </a:solidFill>
                <a:latin typeface="Times New Roman" pitchFamily="18" charset="0"/>
                <a:cs typeface="Times New Roman" pitchFamily="18" charset="0"/>
              </a:rPr>
              <a:t>Отец думал: «Теперь я смогу проявить себя как настоящий Божий сын». Отец считал, что попадая в самые сложные ситуации, он сможет доказать веру и преданность Богу.</a:t>
            </a:r>
          </a:p>
          <a:p>
            <a:r>
              <a:rPr lang="ru-RU" sz="1200" baseline="0" dirty="0" smtClean="0">
                <a:solidFill>
                  <a:srgbClr val="284420"/>
                </a:solidFill>
                <a:latin typeface="Times New Roman" pitchFamily="18" charset="0"/>
                <a:cs typeface="Times New Roman" pitchFamily="18" charset="0"/>
              </a:rPr>
              <a:t>Истинные причины: </a:t>
            </a:r>
            <a:br>
              <a:rPr lang="ru-RU" sz="1200" baseline="0" dirty="0" smtClean="0">
                <a:solidFill>
                  <a:srgbClr val="284420"/>
                </a:solidFill>
                <a:latin typeface="Times New Roman" pitchFamily="18" charset="0"/>
                <a:cs typeface="Times New Roman" pitchFamily="18" charset="0"/>
              </a:rPr>
            </a:br>
            <a:r>
              <a:rPr lang="ru-RU" sz="1200" baseline="0" dirty="0" smtClean="0">
                <a:solidFill>
                  <a:srgbClr val="284420"/>
                </a:solidFill>
                <a:latin typeface="Times New Roman" pitchFamily="18" charset="0"/>
                <a:cs typeface="Times New Roman" pitchFamily="18" charset="0"/>
              </a:rPr>
              <a:t>1) существующие церкви завидовали популярности церкви Отца. Родственники последователей Отца противостояли его деятельности. Они послали коммунистическим властям 80 писем, в которых обвиняли Отца в том, что он обманывает христиан, разрушает семьи и поощряет прелюбодеяние.</a:t>
            </a:r>
          </a:p>
          <a:p>
            <a:r>
              <a:rPr lang="ru-RU" sz="1200" baseline="0" dirty="0" smtClean="0">
                <a:solidFill>
                  <a:srgbClr val="284420"/>
                </a:solidFill>
                <a:latin typeface="Times New Roman" pitchFamily="18" charset="0"/>
                <a:cs typeface="Times New Roman" pitchFamily="18" charset="0"/>
              </a:rPr>
              <a:t>2) Коммунистическая партия проводила антирелигиозную политику.</a:t>
            </a:r>
          </a:p>
        </p:txBody>
      </p:sp>
      <p:sp>
        <p:nvSpPr>
          <p:cNvPr id="4" name="Номер слайда 3"/>
          <p:cNvSpPr>
            <a:spLocks noGrp="1"/>
          </p:cNvSpPr>
          <p:nvPr>
            <p:ph type="sldNum" sz="quarter" idx="10"/>
          </p:nvPr>
        </p:nvSpPr>
        <p:spPr/>
        <p:txBody>
          <a:bodyPr/>
          <a:lstStyle/>
          <a:p>
            <a:fld id="{FF12621B-C3FC-4575-8EA2-F76BB16EFD60}" type="slidenum">
              <a:rPr lang="ru-RU" smtClean="0"/>
              <a:pPr/>
              <a:t>20</a:t>
            </a:fld>
            <a:endParaRPr lang="ru-RU"/>
          </a:p>
        </p:txBody>
      </p:sp>
    </p:spTree>
    <p:extLst>
      <p:ext uri="{BB962C8B-B14F-4D97-AF65-F5344CB8AC3E}">
        <p14:creationId xmlns:p14="http://schemas.microsoft.com/office/powerpoint/2010/main" val="1251063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F12621B-C3FC-4575-8EA2-F76BB16EFD60}" type="slidenum">
              <a:rPr lang="ru-RU" smtClean="0"/>
              <a:pPr/>
              <a:t>21</a:t>
            </a:fld>
            <a:endParaRPr lang="ru-RU"/>
          </a:p>
        </p:txBody>
      </p:sp>
    </p:spTree>
    <p:extLst>
      <p:ext uri="{BB962C8B-B14F-4D97-AF65-F5344CB8AC3E}">
        <p14:creationId xmlns:p14="http://schemas.microsoft.com/office/powerpoint/2010/main" val="2105301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aseline="0" dirty="0" smtClean="0">
                <a:solidFill>
                  <a:srgbClr val="284420"/>
                </a:solidFill>
                <a:latin typeface="Times New Roman" pitchFamily="18" charset="0"/>
                <a:cs typeface="Times New Roman" pitchFamily="18" charset="0"/>
              </a:rPr>
              <a:t>5 заключение: </a:t>
            </a:r>
            <a:r>
              <a:rPr lang="ru-RU" sz="1200" dirty="0" smtClean="0">
                <a:solidFill>
                  <a:schemeClr val="bg1">
                    <a:lumMod val="50000"/>
                  </a:schemeClr>
                </a:solidFill>
                <a:latin typeface="Times New Roman" pitchFamily="18" charset="0"/>
                <a:cs typeface="Times New Roman" pitchFamily="18" charset="0"/>
              </a:rPr>
              <a:t>Церковь росла как на дрожжах. В это время возникает очень много слухов и интриг против Церкви Отца, которые люди сознательно создавали.</a:t>
            </a:r>
            <a:br>
              <a:rPr lang="ru-RU" sz="1200" dirty="0" smtClean="0">
                <a:solidFill>
                  <a:schemeClr val="bg1">
                    <a:lumMod val="50000"/>
                  </a:schemeClr>
                </a:solidFill>
                <a:latin typeface="Times New Roman" pitchFamily="18" charset="0"/>
                <a:cs typeface="Times New Roman" pitchFamily="18" charset="0"/>
              </a:rPr>
            </a:br>
            <a:r>
              <a:rPr lang="ru-RU" sz="1200" dirty="0" smtClean="0">
                <a:solidFill>
                  <a:schemeClr val="bg1">
                    <a:lumMod val="50000"/>
                  </a:schemeClr>
                </a:solidFill>
                <a:latin typeface="Times New Roman" pitchFamily="18" charset="0"/>
                <a:cs typeface="Times New Roman" pitchFamily="18" charset="0"/>
              </a:rPr>
              <a:t>Был арестован по обвинению в удержании людей против их воли и в уклонении от призыва в армию.</a:t>
            </a:r>
            <a:br>
              <a:rPr lang="ru-RU" sz="1200" dirty="0" smtClean="0">
                <a:solidFill>
                  <a:schemeClr val="bg1">
                    <a:lumMod val="50000"/>
                  </a:schemeClr>
                </a:solidFill>
                <a:latin typeface="Times New Roman" pitchFamily="18" charset="0"/>
                <a:cs typeface="Times New Roman" pitchFamily="18" charset="0"/>
              </a:rPr>
            </a:br>
            <a:r>
              <a:rPr lang="ru-RU" sz="1200" dirty="0" smtClean="0">
                <a:solidFill>
                  <a:schemeClr val="bg1">
                    <a:lumMod val="50000"/>
                  </a:schemeClr>
                </a:solidFill>
                <a:latin typeface="Times New Roman" pitchFamily="18" charset="0"/>
                <a:cs typeface="Times New Roman" pitchFamily="18" charset="0"/>
              </a:rPr>
              <a:t>04.10.1955 г. Отец был признан невиновным и освобожден. Сообщение в газете о невиновности Отца было таким маленьким, что большинство людей его просто не заметили.</a:t>
            </a:r>
            <a:endParaRPr lang="ru-RU" sz="1200" baseline="0" dirty="0" smtClean="0">
              <a:solidFill>
                <a:srgbClr val="284420"/>
              </a:solidFill>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FF12621B-C3FC-4575-8EA2-F76BB16EFD60}" type="slidenum">
              <a:rPr lang="ru-RU" smtClean="0"/>
              <a:pPr/>
              <a:t>22</a:t>
            </a:fld>
            <a:endParaRPr lang="ru-RU"/>
          </a:p>
        </p:txBody>
      </p:sp>
    </p:spTree>
    <p:extLst>
      <p:ext uri="{BB962C8B-B14F-4D97-AF65-F5344CB8AC3E}">
        <p14:creationId xmlns:p14="http://schemas.microsoft.com/office/powerpoint/2010/main" val="1012006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bg1">
                    <a:lumMod val="50000"/>
                  </a:schemeClr>
                </a:solidFill>
                <a:latin typeface="Times New Roman" pitchFamily="18" charset="0"/>
                <a:cs typeface="Times New Roman" pitchFamily="18" charset="0"/>
              </a:rPr>
              <a:t>6 заключение: Отец с </a:t>
            </a:r>
            <a:r>
              <a:rPr lang="ru-RU" sz="1200" dirty="0" err="1" smtClean="0">
                <a:solidFill>
                  <a:schemeClr val="bg1">
                    <a:lumMod val="50000"/>
                  </a:schemeClr>
                </a:solidFill>
                <a:latin typeface="Times New Roman" pitchFamily="18" charset="0"/>
                <a:cs typeface="Times New Roman" pitchFamily="18" charset="0"/>
              </a:rPr>
              <a:t>г-ом</a:t>
            </a:r>
            <a:r>
              <a:rPr lang="ru-RU" sz="1200" dirty="0" smtClean="0">
                <a:solidFill>
                  <a:schemeClr val="bg1">
                    <a:lumMod val="50000"/>
                  </a:schemeClr>
                </a:solidFill>
                <a:latin typeface="Times New Roman" pitchFamily="18" charset="0"/>
                <a:cs typeface="Times New Roman" pitchFamily="18" charset="0"/>
              </a:rPr>
              <a:t> </a:t>
            </a:r>
            <a:r>
              <a:rPr lang="ru-RU" sz="1200" dirty="0" err="1" smtClean="0">
                <a:solidFill>
                  <a:schemeClr val="bg1">
                    <a:lumMod val="50000"/>
                  </a:schemeClr>
                </a:solidFill>
                <a:latin typeface="Times New Roman" pitchFamily="18" charset="0"/>
                <a:cs typeface="Times New Roman" pitchFamily="18" charset="0"/>
              </a:rPr>
              <a:t>Камиямой</a:t>
            </a:r>
            <a:r>
              <a:rPr lang="ru-RU" sz="1200" dirty="0" smtClean="0">
                <a:solidFill>
                  <a:schemeClr val="bg1">
                    <a:lumMod val="50000"/>
                  </a:schemeClr>
                </a:solidFill>
                <a:latin typeface="Times New Roman" pitchFamily="18" charset="0"/>
                <a:cs typeface="Times New Roman" pitchFamily="18" charset="0"/>
              </a:rPr>
              <a:t> заключены в тюрьму </a:t>
            </a:r>
            <a:r>
              <a:rPr lang="ru-RU" sz="1200" dirty="0" err="1" smtClean="0">
                <a:solidFill>
                  <a:schemeClr val="bg1">
                    <a:lumMod val="50000"/>
                  </a:schemeClr>
                </a:solidFill>
                <a:latin typeface="Times New Roman" pitchFamily="18" charset="0"/>
                <a:cs typeface="Times New Roman" pitchFamily="18" charset="0"/>
              </a:rPr>
              <a:t>Денбери</a:t>
            </a:r>
            <a:r>
              <a:rPr lang="ru-RU" sz="1200" dirty="0" smtClean="0">
                <a:solidFill>
                  <a:schemeClr val="bg1">
                    <a:lumMod val="50000"/>
                  </a:schemeClr>
                </a:solidFill>
                <a:latin typeface="Times New Roman" pitchFamily="18" charset="0"/>
                <a:cs typeface="Times New Roman" pitchFamily="18" charset="0"/>
              </a:rPr>
              <a:t>, штат Коннектикут, США.</a:t>
            </a:r>
            <a:br>
              <a:rPr lang="ru-RU" sz="1200" dirty="0" smtClean="0">
                <a:solidFill>
                  <a:schemeClr val="bg1">
                    <a:lumMod val="50000"/>
                  </a:schemeClr>
                </a:solidFill>
                <a:latin typeface="Times New Roman" pitchFamily="18" charset="0"/>
                <a:cs typeface="Times New Roman" pitchFamily="18" charset="0"/>
              </a:rPr>
            </a:br>
            <a:r>
              <a:rPr lang="ru-RU" sz="1200" dirty="0" smtClean="0">
                <a:solidFill>
                  <a:schemeClr val="bg1">
                    <a:lumMod val="50000"/>
                  </a:schemeClr>
                </a:solidFill>
                <a:latin typeface="Times New Roman" pitchFamily="18" charset="0"/>
                <a:cs typeface="Times New Roman" pitchFamily="18" charset="0"/>
              </a:rPr>
              <a:t>Обвинение в неуплате налогов, </a:t>
            </a:r>
            <a:r>
              <a:rPr lang="ru-RU" sz="1200" b="0" i="0" kern="1200" dirty="0" smtClean="0">
                <a:solidFill>
                  <a:schemeClr val="tx1"/>
                </a:solidFill>
                <a:latin typeface="+mn-lt"/>
                <a:ea typeface="+mn-ea"/>
                <a:cs typeface="+mn-cs"/>
              </a:rPr>
              <a:t>но на самом деле власти просто хотели посадить Отца в </a:t>
            </a:r>
            <a:r>
              <a:rPr lang="ru-RU" sz="1200" b="0" i="0" kern="1200" dirty="0" smtClean="0">
                <a:solidFill>
                  <a:schemeClr val="tx1"/>
                </a:solidFill>
                <a:latin typeface="+mn-lt"/>
                <a:ea typeface="+mn-ea"/>
                <a:cs typeface="+mn-cs"/>
              </a:rPr>
              <a:t>тюрьму (или выдворить</a:t>
            </a:r>
            <a:r>
              <a:rPr lang="ru-RU" sz="1200" b="0" i="0" kern="1200" baseline="0" dirty="0" smtClean="0">
                <a:solidFill>
                  <a:schemeClr val="tx1"/>
                </a:solidFill>
                <a:latin typeface="+mn-lt"/>
                <a:ea typeface="+mn-ea"/>
                <a:cs typeface="+mn-cs"/>
              </a:rPr>
              <a:t> его из США)</a:t>
            </a:r>
            <a:r>
              <a:rPr lang="ru-RU" sz="1200" b="0" i="0" kern="1200" dirty="0" smtClean="0">
                <a:solidFill>
                  <a:schemeClr val="tx1"/>
                </a:solidFill>
                <a:latin typeface="+mn-lt"/>
                <a:ea typeface="+mn-ea"/>
                <a:cs typeface="+mn-cs"/>
              </a:rPr>
              <a:t>. </a:t>
            </a:r>
            <a:r>
              <a:rPr lang="ru-RU" sz="1200" b="0" i="0" kern="1200" dirty="0" smtClean="0">
                <a:solidFill>
                  <a:schemeClr val="tx1"/>
                </a:solidFill>
                <a:latin typeface="+mn-lt"/>
                <a:ea typeface="+mn-ea"/>
                <a:cs typeface="+mn-cs"/>
              </a:rPr>
              <a:t>Члены комитета Фрейзера симпатизировали коммунизму, и Отец им не нравился из-за его религиозной деятельности. </a:t>
            </a:r>
            <a:r>
              <a:rPr lang="ru-RU" sz="1200" dirty="0" smtClean="0">
                <a:solidFill>
                  <a:schemeClr val="bg1">
                    <a:lumMod val="50000"/>
                  </a:schemeClr>
                </a:solidFill>
                <a:latin typeface="Times New Roman" pitchFamily="18" charset="0"/>
                <a:cs typeface="Times New Roman" pitchFamily="18" charset="0"/>
              </a:rPr>
              <a:t/>
            </a:r>
            <a:br>
              <a:rPr lang="ru-RU" sz="1200" dirty="0" smtClean="0">
                <a:solidFill>
                  <a:schemeClr val="bg1">
                    <a:lumMod val="50000"/>
                  </a:schemeClr>
                </a:solidFill>
                <a:latin typeface="Times New Roman" pitchFamily="18" charset="0"/>
                <a:cs typeface="Times New Roman" pitchFamily="18" charset="0"/>
              </a:rPr>
            </a:br>
            <a:endParaRPr lang="ru-RU" sz="1200" baseline="0" dirty="0" smtClean="0">
              <a:solidFill>
                <a:srgbClr val="284420"/>
              </a:solidFill>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FF12621B-C3FC-4575-8EA2-F76BB16EFD60}" type="slidenum">
              <a:rPr lang="ru-RU" smtClean="0"/>
              <a:pPr/>
              <a:t>23</a:t>
            </a:fld>
            <a:endParaRPr lang="ru-RU"/>
          </a:p>
        </p:txBody>
      </p:sp>
    </p:spTree>
    <p:extLst>
      <p:ext uri="{BB962C8B-B14F-4D97-AF65-F5344CB8AC3E}">
        <p14:creationId xmlns:p14="http://schemas.microsoft.com/office/powerpoint/2010/main" val="3259796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dirty="0" smtClean="0">
                <a:solidFill>
                  <a:schemeClr val="bg1">
                    <a:lumMod val="50000"/>
                  </a:schemeClr>
                </a:solidFill>
                <a:latin typeface="Times New Roman" pitchFamily="18" charset="0"/>
                <a:cs typeface="Times New Roman" pitchFamily="18" charset="0"/>
              </a:rPr>
              <a:t>Заходя на посадку, вертолет влетел в сильный дождь и в условиях плохой видимости зацепил деревья. Все произошедшее потом иначе, как чудом никто не называет. При похожих авариях вертолетов, обычно, мало выживших. </a:t>
            </a:r>
            <a:br>
              <a:rPr lang="ru-RU" sz="1200" dirty="0" smtClean="0">
                <a:solidFill>
                  <a:schemeClr val="bg1">
                    <a:lumMod val="50000"/>
                  </a:schemeClr>
                </a:solidFill>
                <a:latin typeface="Times New Roman" pitchFamily="18" charset="0"/>
                <a:cs typeface="Times New Roman" pitchFamily="18" charset="0"/>
              </a:rPr>
            </a:br>
            <a:r>
              <a:rPr lang="ru-RU" sz="1200" dirty="0" smtClean="0">
                <a:solidFill>
                  <a:schemeClr val="bg1">
                    <a:lumMod val="50000"/>
                  </a:schemeClr>
                </a:solidFill>
                <a:latin typeface="Times New Roman" pitchFamily="18" charset="0"/>
                <a:cs typeface="Times New Roman" pitchFamily="18" charset="0"/>
              </a:rPr>
              <a:t>16 человек находившиеся на борту сумели за 7 минут покинуть лежащий на левом боку вертолет, после чего </a:t>
            </a:r>
            <a:r>
              <a:rPr lang="ru-RU" sz="1200" dirty="0" err="1" smtClean="0">
                <a:solidFill>
                  <a:schemeClr val="bg1">
                    <a:lumMod val="50000"/>
                  </a:schemeClr>
                </a:solidFill>
                <a:latin typeface="Times New Roman" pitchFamily="18" charset="0"/>
                <a:cs typeface="Times New Roman" pitchFamily="18" charset="0"/>
              </a:rPr>
              <a:t>Sikorsky</a:t>
            </a:r>
            <a:r>
              <a:rPr lang="ru-RU" sz="1200" dirty="0" smtClean="0">
                <a:solidFill>
                  <a:schemeClr val="bg1">
                    <a:lumMod val="50000"/>
                  </a:schemeClr>
                </a:solidFill>
                <a:latin typeface="Times New Roman" pitchFamily="18" charset="0"/>
                <a:cs typeface="Times New Roman" pitchFamily="18" charset="0"/>
              </a:rPr>
              <a:t> S-92 взорвался и полностью сгорел. </a:t>
            </a:r>
            <a:endParaRPr lang="ru-RU" sz="1200" baseline="0" dirty="0" smtClean="0">
              <a:solidFill>
                <a:srgbClr val="284420"/>
              </a:solidFill>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FF12621B-C3FC-4575-8EA2-F76BB16EFD60}" type="slidenum">
              <a:rPr lang="ru-RU" smtClean="0"/>
              <a:pPr/>
              <a:t>24</a:t>
            </a:fld>
            <a:endParaRPr lang="ru-RU"/>
          </a:p>
        </p:txBody>
      </p:sp>
    </p:spTree>
    <p:extLst>
      <p:ext uri="{BB962C8B-B14F-4D97-AF65-F5344CB8AC3E}">
        <p14:creationId xmlns:p14="http://schemas.microsoft.com/office/powerpoint/2010/main" val="974111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5B106E36-FD25-4E2D-B0AA-010F637433A0}" type="datetimeFigureOut">
              <a:rPr lang="ru-RU" smtClean="0"/>
              <a:pPr/>
              <a:t>04.02.2024</a:t>
            </a:fld>
            <a:endParaRPr lang="ru-RU"/>
          </a:p>
        </p:txBody>
      </p:sp>
      <p:sp>
        <p:nvSpPr>
          <p:cNvPr id="16" name="Номер слайда 15"/>
          <p:cNvSpPr>
            <a:spLocks noGrp="1"/>
          </p:cNvSpPr>
          <p:nvPr>
            <p:ph type="sldNum" sz="quarter" idx="11"/>
          </p:nvPr>
        </p:nvSpPr>
        <p:spPr/>
        <p:txBody>
          <a:bodyPr/>
          <a:lstStyle/>
          <a:p>
            <a:fld id="{725C68B6-61C2-468F-89AB-4B9F7531AA68}" type="slidenum">
              <a:rPr lang="ru-RU" smtClean="0"/>
              <a:pPr/>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04.02.2024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04.02.2024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5B106E36-FD25-4E2D-B0AA-010F637433A0}" type="datetimeFigureOut">
              <a:rPr lang="ru-RU" smtClean="0"/>
              <a:pPr/>
              <a:t>04.02.2024</a:t>
            </a:fld>
            <a:endParaRPr lang="ru-RU"/>
          </a:p>
        </p:txBody>
      </p:sp>
      <p:sp>
        <p:nvSpPr>
          <p:cNvPr id="15" name="Номер слайда 14"/>
          <p:cNvSpPr>
            <a:spLocks noGrp="1"/>
          </p:cNvSpPr>
          <p:nvPr>
            <p:ph type="sldNum" sz="quarter" idx="15"/>
          </p:nvPr>
        </p:nvSpPr>
        <p:spPr/>
        <p:txBody>
          <a:bodyPr/>
          <a:lstStyle>
            <a:lvl1pPr algn="ctr">
              <a:defRPr/>
            </a:lvl1pPr>
          </a:lstStyle>
          <a:p>
            <a:fld id="{725C68B6-61C2-468F-89AB-4B9F7531AA68}" type="slidenum">
              <a:rPr lang="ru-RU" smtClean="0"/>
              <a:pPr/>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5B106E36-FD25-4E2D-B0AA-010F637433A0}" type="datetimeFigureOut">
              <a:rPr lang="ru-RU" smtClean="0"/>
              <a:pPr/>
              <a:t>04.02.2024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5B106E36-FD25-4E2D-B0AA-010F637433A0}" type="datetimeFigureOut">
              <a:rPr lang="ru-RU" smtClean="0"/>
              <a:pPr/>
              <a:t>04.02.2024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Содержимое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04.02.2024</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Содержимое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5B106E36-FD25-4E2D-B0AA-010F637433A0}" type="datetimeFigureOut">
              <a:rPr lang="ru-RU" smtClean="0"/>
              <a:pPr/>
              <a:t>04.02.2024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04.02.2024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5B106E36-FD25-4E2D-B0AA-010F637433A0}" type="datetimeFigureOut">
              <a:rPr lang="ru-RU" smtClean="0"/>
              <a:pPr/>
              <a:t>04.02.2024</a:t>
            </a:fld>
            <a:endParaRPr lang="ru-RU"/>
          </a:p>
        </p:txBody>
      </p:sp>
      <p:sp>
        <p:nvSpPr>
          <p:cNvPr id="9" name="Номер слайда 8"/>
          <p:cNvSpPr>
            <a:spLocks noGrp="1"/>
          </p:cNvSpPr>
          <p:nvPr>
            <p:ph type="sldNum" sz="quarter" idx="15"/>
          </p:nvPr>
        </p:nvSpPr>
        <p:spPr/>
        <p:txBody>
          <a:bodyPr/>
          <a:lstStyle/>
          <a:p>
            <a:fld id="{725C68B6-61C2-468F-89AB-4B9F7531AA68}" type="slidenum">
              <a:rPr lang="ru-RU" smtClean="0"/>
              <a:pPr/>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5B106E36-FD25-4E2D-B0AA-010F637433A0}" type="datetimeFigureOut">
              <a:rPr lang="ru-RU" smtClean="0"/>
              <a:pPr/>
              <a:t>04.02.2024</a:t>
            </a:fld>
            <a:endParaRPr lang="ru-RU"/>
          </a:p>
        </p:txBody>
      </p:sp>
      <p:sp>
        <p:nvSpPr>
          <p:cNvPr id="9" name="Номер слайда 8"/>
          <p:cNvSpPr>
            <a:spLocks noGrp="1"/>
          </p:cNvSpPr>
          <p:nvPr>
            <p:ph type="sldNum" sz="quarter" idx="11"/>
          </p:nvPr>
        </p:nvSpPr>
        <p:spPr/>
        <p:txBody>
          <a:bodyPr/>
          <a:lstStyle/>
          <a:p>
            <a:fld id="{725C68B6-61C2-468F-89AB-4B9F7531AA68}" type="slidenum">
              <a:rPr lang="ru-RU" smtClean="0"/>
              <a:pPr/>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5B106E36-FD25-4E2D-B0AA-010F637433A0}" type="datetimeFigureOut">
              <a:rPr lang="ru-RU" smtClean="0"/>
              <a:pPr/>
              <a:t>04.02.2024</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725C68B6-61C2-468F-89AB-4B9F7531AA68}" type="slidenum">
              <a:rPr lang="ru-RU" smtClean="0"/>
              <a:pPr/>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2.jpe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6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214942" y="2071678"/>
            <a:ext cx="3643338" cy="1571636"/>
          </a:xfrm>
        </p:spPr>
        <p:txBody>
          <a:bodyPr>
            <a:normAutofit fontScale="90000"/>
          </a:bodyPr>
          <a:lstStyle/>
          <a:p>
            <a:pPr algn="ctr"/>
            <a:r>
              <a:rPr lang="ru-RU" sz="5400" dirty="0" smtClean="0">
                <a:solidFill>
                  <a:schemeClr val="accent3">
                    <a:lumMod val="50000"/>
                  </a:schemeClr>
                </a:solidFill>
                <a:latin typeface="Times New Roman" pitchFamily="18" charset="0"/>
                <a:cs typeface="Times New Roman" pitchFamily="18" charset="0"/>
              </a:rPr>
              <a:t>Отец. Его жизнь и личность. </a:t>
            </a:r>
            <a:endParaRPr lang="ru-RU" sz="5400" dirty="0">
              <a:solidFill>
                <a:schemeClr val="accent3">
                  <a:lumMod val="50000"/>
                </a:schemeClr>
              </a:solidFill>
            </a:endParaRPr>
          </a:p>
        </p:txBody>
      </p:sp>
      <p:pic>
        <p:nvPicPr>
          <p:cNvPr id="1027" name="Picture 3" descr="G:\ДО\ХенгДН\Foto\58781502_10205976333684525_8475661566841192448_n — копия.jpg"/>
          <p:cNvPicPr>
            <a:picLocks noChangeAspect="1" noChangeArrowheads="1"/>
          </p:cNvPicPr>
          <p:nvPr/>
        </p:nvPicPr>
        <p:blipFill>
          <a:blip r:embed="rId3"/>
          <a:srcRect/>
          <a:stretch>
            <a:fillRect/>
          </a:stretch>
        </p:blipFill>
        <p:spPr bwMode="auto">
          <a:xfrm>
            <a:off x="0" y="0"/>
            <a:ext cx="5286380" cy="6867286"/>
          </a:xfrm>
          <a:prstGeom prst="rect">
            <a:avLst/>
          </a:prstGeom>
          <a:noFill/>
        </p:spPr>
      </p:pic>
      <p:pic>
        <p:nvPicPr>
          <p:cNvPr id="1031" name="Picture 7" descr="G:\ДО\ХенгДН\Образование\Мои лекции по Библии_Самара_2021\Новый точечный рисунок (7).bmp"/>
          <p:cNvPicPr>
            <a:picLocks noChangeAspect="1" noChangeArrowheads="1"/>
          </p:cNvPicPr>
          <p:nvPr/>
        </p:nvPicPr>
        <p:blipFill>
          <a:blip r:embed="rId4"/>
          <a:srcRect/>
          <a:stretch>
            <a:fillRect/>
          </a:stretch>
        </p:blipFill>
        <p:spPr bwMode="auto">
          <a:xfrm>
            <a:off x="8086725" y="5791200"/>
            <a:ext cx="1057275" cy="10668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4" name="Picture 2" descr="D:\Хабаровск\Службы\Фотографии Истинной семьи\UM footprints\Chapter 1. The Life of the Founder\ch1.42 - With student members at the Holy Ground on Nam San .jpg"/>
          <p:cNvPicPr>
            <a:picLocks noChangeAspect="1" noChangeArrowheads="1"/>
          </p:cNvPicPr>
          <p:nvPr/>
        </p:nvPicPr>
        <p:blipFill>
          <a:blip r:embed="rId2"/>
          <a:srcRect/>
          <a:stretch>
            <a:fillRect/>
          </a:stretch>
        </p:blipFill>
        <p:spPr bwMode="auto">
          <a:xfrm>
            <a:off x="0" y="-17860"/>
            <a:ext cx="9167812" cy="68758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4" name="Picture 2" descr="D:\Хабаровск\Службы\Фотографии Истинной семьи\UM footprints\Chapter 1. The Life of the Founder\ch1.36 - Se-hyun Oak and Hyun-shil Kang in front of the Sae .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4" name="Picture 4" descr="First missionaries to USA"/>
          <p:cNvPicPr>
            <a:picLocks noChangeAspect="1" noChangeArrowheads="1"/>
          </p:cNvPicPr>
          <p:nvPr/>
        </p:nvPicPr>
        <p:blipFill>
          <a:blip r:embed="rId2"/>
          <a:srcRect/>
          <a:stretch>
            <a:fillRect/>
          </a:stretch>
        </p:blipFill>
        <p:spPr bwMode="auto">
          <a:xfrm>
            <a:off x="0" y="115743"/>
            <a:ext cx="9144000" cy="66748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4" name="Picture 6" descr="G:\ДО\ХенгДН\Foto\1965, 2 feb.jpg"/>
          <p:cNvPicPr>
            <a:picLocks noGrp="1" noChangeAspect="1" noChangeArrowheads="1"/>
          </p:cNvPicPr>
          <p:nvPr>
            <p:ph idx="1"/>
          </p:nvPr>
        </p:nvPicPr>
        <p:blipFill>
          <a:blip r:embed="rId2"/>
          <a:srcRect/>
          <a:stretch>
            <a:fillRect/>
          </a:stretch>
        </p:blipFill>
        <p:spPr bwMode="auto">
          <a:xfrm>
            <a:off x="0" y="-2"/>
            <a:ext cx="9144000" cy="685800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Хабаровск\Службы\Фотографии Истинной семьи\UM footprints\Chapter 2. The Unification Movement in Korea\ch2.18 - Missionaries Hyun-shil Kang and Hee-ok Kim at Pagod.jpg"/>
          <p:cNvPicPr>
            <a:picLocks noChangeAspect="1" noChangeArrowheads="1"/>
          </p:cNvPicPr>
          <p:nvPr/>
        </p:nvPicPr>
        <p:blipFill>
          <a:blip r:embed="rId2"/>
          <a:srcRect/>
          <a:stretch>
            <a:fillRect/>
          </a:stretch>
        </p:blipFill>
        <p:spPr bwMode="auto">
          <a:xfrm>
            <a:off x="285720" y="2214554"/>
            <a:ext cx="4117975" cy="4429125"/>
          </a:xfrm>
          <a:prstGeom prst="rect">
            <a:avLst/>
          </a:prstGeom>
          <a:noFill/>
          <a:ln w="9525">
            <a:noFill/>
            <a:miter lim="800000"/>
            <a:headEnd/>
            <a:tailEnd/>
          </a:ln>
        </p:spPr>
      </p:pic>
      <p:pic>
        <p:nvPicPr>
          <p:cNvPr id="1027" name="Picture 3" descr="G:\ДО\ХенгДН\Образование\Мои лекции по Библии_Самара_2021\Новый точечный рисунок (7).bmp"/>
          <p:cNvPicPr>
            <a:picLocks noChangeAspect="1" noChangeArrowheads="1"/>
          </p:cNvPicPr>
          <p:nvPr/>
        </p:nvPicPr>
        <p:blipFill>
          <a:blip r:embed="rId3"/>
          <a:srcRect/>
          <a:stretch>
            <a:fillRect/>
          </a:stretch>
        </p:blipFill>
        <p:spPr bwMode="auto">
          <a:xfrm>
            <a:off x="8086725" y="5791200"/>
            <a:ext cx="1057275" cy="1066800"/>
          </a:xfrm>
          <a:prstGeom prst="rect">
            <a:avLst/>
          </a:prstGeom>
          <a:noFill/>
        </p:spPr>
      </p:pic>
      <p:pic>
        <p:nvPicPr>
          <p:cNvPr id="1028" name="Picture 4" descr="G:\ДО\ХенгДН\Foto\Новый точечный рисунок (9).bmp"/>
          <p:cNvPicPr>
            <a:picLocks noChangeAspect="1" noChangeArrowheads="1"/>
          </p:cNvPicPr>
          <p:nvPr/>
        </p:nvPicPr>
        <p:blipFill>
          <a:blip r:embed="rId4"/>
          <a:srcRect/>
          <a:stretch>
            <a:fillRect/>
          </a:stretch>
        </p:blipFill>
        <p:spPr bwMode="auto">
          <a:xfrm>
            <a:off x="4429124" y="285728"/>
            <a:ext cx="4429156" cy="4114394"/>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ДО\ХенгДН\Foto\20992652_10154752938800373_1394522669320096501_n.jpg"/>
          <p:cNvPicPr>
            <a:picLocks noChangeAspect="1" noChangeArrowheads="1"/>
          </p:cNvPicPr>
          <p:nvPr/>
        </p:nvPicPr>
        <p:blipFill>
          <a:blip r:embed="rId2"/>
          <a:srcRect/>
          <a:stretch>
            <a:fillRect/>
          </a:stretch>
        </p:blipFill>
        <p:spPr bwMode="auto">
          <a:xfrm>
            <a:off x="714348" y="285728"/>
            <a:ext cx="3857652" cy="2875704"/>
          </a:xfrm>
          <a:prstGeom prst="rect">
            <a:avLst/>
          </a:prstGeom>
          <a:noFill/>
        </p:spPr>
      </p:pic>
      <p:pic>
        <p:nvPicPr>
          <p:cNvPr id="18434" name="Picture 2" descr="G:\ДО\ХенгДН\Foto\msChoe — копия (2).jpg"/>
          <p:cNvPicPr>
            <a:picLocks noChangeAspect="1" noChangeArrowheads="1"/>
          </p:cNvPicPr>
          <p:nvPr/>
        </p:nvPicPr>
        <p:blipFill>
          <a:blip r:embed="rId3"/>
          <a:srcRect/>
          <a:stretch>
            <a:fillRect/>
          </a:stretch>
        </p:blipFill>
        <p:spPr bwMode="auto">
          <a:xfrm>
            <a:off x="1714480" y="3286124"/>
            <a:ext cx="5810250" cy="3124200"/>
          </a:xfrm>
          <a:prstGeom prst="rect">
            <a:avLst/>
          </a:prstGeom>
          <a:noFill/>
        </p:spPr>
      </p:pic>
      <p:pic>
        <p:nvPicPr>
          <p:cNvPr id="18435" name="Picture 3" descr="G:\ДО\ХенгДН\Foto\^B9B7CF173331FD16DF76211D400DF31579FA170D8AB60A9149^pimgpsh_fullsize_distr.jpg"/>
          <p:cNvPicPr>
            <a:picLocks noChangeAspect="1" noChangeArrowheads="1"/>
          </p:cNvPicPr>
          <p:nvPr/>
        </p:nvPicPr>
        <p:blipFill>
          <a:blip r:embed="rId4"/>
          <a:srcRect/>
          <a:stretch>
            <a:fillRect/>
          </a:stretch>
        </p:blipFill>
        <p:spPr bwMode="auto">
          <a:xfrm>
            <a:off x="4786314" y="357166"/>
            <a:ext cx="3893573" cy="2795585"/>
          </a:xfrm>
          <a:prstGeom prst="rect">
            <a:avLst/>
          </a:prstGeom>
          <a:noFill/>
        </p:spPr>
      </p:pic>
      <p:pic>
        <p:nvPicPr>
          <p:cNvPr id="7" name="Picture 3" descr="G:\ДО\ХенгДН\Образование\Мои лекции по Библии_Самара_2021\Новый точечный рисунок (7).bmp"/>
          <p:cNvPicPr>
            <a:picLocks noChangeAspect="1" noChangeArrowheads="1"/>
          </p:cNvPicPr>
          <p:nvPr/>
        </p:nvPicPr>
        <p:blipFill>
          <a:blip r:embed="rId5"/>
          <a:srcRect/>
          <a:stretch>
            <a:fillRect/>
          </a:stretch>
        </p:blipFill>
        <p:spPr bwMode="auto">
          <a:xfrm>
            <a:off x="8086725" y="5791200"/>
            <a:ext cx="1057275" cy="10668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lstStyle/>
          <a:p>
            <a:endParaRPr lang="ru-RU"/>
          </a:p>
        </p:txBody>
      </p:sp>
      <p:pic>
        <p:nvPicPr>
          <p:cNvPr id="5" name="Picture 3" descr="G:\ДО\ХенгДН\Образование\Мои лекции по Библии_Самара_2021\Новый точечный рисунок (7).bmp"/>
          <p:cNvPicPr>
            <a:picLocks noChangeAspect="1" noChangeArrowheads="1"/>
          </p:cNvPicPr>
          <p:nvPr/>
        </p:nvPicPr>
        <p:blipFill>
          <a:blip r:embed="rId2"/>
          <a:srcRect/>
          <a:stretch>
            <a:fillRect/>
          </a:stretch>
        </p:blipFill>
        <p:spPr bwMode="auto">
          <a:xfrm>
            <a:off x="8086725" y="5791200"/>
            <a:ext cx="1057275" cy="1066800"/>
          </a:xfrm>
          <a:prstGeom prst="rect">
            <a:avLst/>
          </a:prstGeom>
          <a:noFill/>
        </p:spPr>
      </p:pic>
      <p:pic>
        <p:nvPicPr>
          <p:cNvPr id="1026" name="Picture 2" descr="G:\ДО\Видео с Истинным Отцом\фото для ролика\06-07-2013 10_40_40AM.jpg"/>
          <p:cNvPicPr>
            <a:picLocks noChangeAspect="1" noChangeArrowheads="1"/>
          </p:cNvPicPr>
          <p:nvPr/>
        </p:nvPicPr>
        <p:blipFill>
          <a:blip r:embed="rId3"/>
          <a:srcRect/>
          <a:stretch>
            <a:fillRect/>
          </a:stretch>
        </p:blipFill>
        <p:spPr bwMode="auto">
          <a:xfrm>
            <a:off x="1" y="175278"/>
            <a:ext cx="8001024" cy="6543753"/>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1026" name="Picture 2" descr="G:\ДО\ХенгДН\Foto\Новый точечный рисунок (5).bmp"/>
          <p:cNvPicPr>
            <a:picLocks noChangeAspect="1" noChangeArrowheads="1"/>
          </p:cNvPicPr>
          <p:nvPr/>
        </p:nvPicPr>
        <p:blipFill>
          <a:blip r:embed="rId2"/>
          <a:srcRect/>
          <a:stretch>
            <a:fillRect/>
          </a:stretch>
        </p:blipFill>
        <p:spPr bwMode="auto">
          <a:xfrm>
            <a:off x="0" y="428604"/>
            <a:ext cx="9163051" cy="607695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2050" name="Picture 2" descr="G:\ДО\ХенгДН\Foto\первый кругосветный тур, 1965.bmp"/>
          <p:cNvPicPr>
            <a:picLocks noChangeAspect="1" noChangeArrowheads="1"/>
          </p:cNvPicPr>
          <p:nvPr/>
        </p:nvPicPr>
        <p:blipFill>
          <a:blip r:embed="rId2"/>
          <a:srcRect/>
          <a:stretch>
            <a:fillRect/>
          </a:stretch>
        </p:blipFill>
        <p:spPr bwMode="auto">
          <a:xfrm>
            <a:off x="0" y="357166"/>
            <a:ext cx="9144000" cy="6054643"/>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500166" y="2214554"/>
            <a:ext cx="7443782" cy="1219200"/>
          </a:xfrm>
        </p:spPr>
        <p:txBody>
          <a:bodyPr/>
          <a:lstStyle/>
          <a:p>
            <a:r>
              <a:rPr lang="ru-RU" dirty="0" smtClean="0">
                <a:solidFill>
                  <a:schemeClr val="bg1">
                    <a:lumMod val="50000"/>
                  </a:schemeClr>
                </a:solidFill>
                <a:latin typeface="Times New Roman" pitchFamily="18" charset="0"/>
                <a:cs typeface="Times New Roman" pitchFamily="18" charset="0"/>
              </a:rPr>
              <a:t>7</a:t>
            </a:r>
            <a:r>
              <a:rPr lang="ru-RU" dirty="0" smtClean="0">
                <a:solidFill>
                  <a:schemeClr val="bg1">
                    <a:lumMod val="50000"/>
                  </a:schemeClr>
                </a:solidFill>
              </a:rPr>
              <a:t> смертей и </a:t>
            </a:r>
            <a:r>
              <a:rPr lang="ru-RU" dirty="0" smtClean="0">
                <a:solidFill>
                  <a:schemeClr val="bg1">
                    <a:lumMod val="50000"/>
                  </a:schemeClr>
                </a:solidFill>
                <a:latin typeface="Times New Roman" pitchFamily="18" charset="0"/>
                <a:cs typeface="Times New Roman" pitchFamily="18" charset="0"/>
              </a:rPr>
              <a:t>7</a:t>
            </a:r>
            <a:r>
              <a:rPr lang="ru-RU" dirty="0" smtClean="0">
                <a:solidFill>
                  <a:schemeClr val="bg1">
                    <a:lumMod val="50000"/>
                  </a:schemeClr>
                </a:solidFill>
              </a:rPr>
              <a:t> воскрешений</a:t>
            </a:r>
            <a:endParaRPr lang="ru-RU" dirty="0">
              <a:solidFill>
                <a:schemeClr val="bg1">
                  <a:lumMod val="50000"/>
                </a:schemeClr>
              </a:solidFill>
            </a:endParaRPr>
          </a:p>
        </p:txBody>
      </p:sp>
      <p:pic>
        <p:nvPicPr>
          <p:cNvPr id="5" name="Picture 7" descr="G:\ДО\ХенгДН\Образование\Мои лекции по Библии_Самара_2021\Новый точечный рисунок (7).bmp"/>
          <p:cNvPicPr>
            <a:picLocks noGrp="1" noChangeAspect="1" noChangeArrowheads="1"/>
          </p:cNvPicPr>
          <p:nvPr>
            <p:ph idx="1"/>
          </p:nvPr>
        </p:nvPicPr>
        <p:blipFill>
          <a:blip r:embed="rId3"/>
          <a:srcRect/>
          <a:stretch>
            <a:fillRect/>
          </a:stretch>
        </p:blipFill>
        <p:spPr bwMode="auto">
          <a:xfrm>
            <a:off x="8086725" y="5791200"/>
            <a:ext cx="1057275" cy="10668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2"/>
          <p:cNvSpPr txBox="1">
            <a:spLocks/>
          </p:cNvSpPr>
          <p:nvPr/>
        </p:nvSpPr>
        <p:spPr>
          <a:xfrm>
            <a:off x="428596" y="1142984"/>
            <a:ext cx="3786214" cy="2286016"/>
          </a:xfrm>
          <a:prstGeom prst="rect">
            <a:avLst/>
          </a:prstGeom>
        </p:spPr>
        <p:txBody>
          <a:bodyPr vert="horz" lIns="91440" tIns="45720" rIns="91440" bIns="45720" rtlCol="0">
            <a:normAutofit/>
          </a:bodyPr>
          <a:lstStyle/>
          <a:p>
            <a:pPr algn="ctr">
              <a:buClr>
                <a:srgbClr val="003E00"/>
              </a:buClr>
            </a:pPr>
            <a:endParaRPr lang="ru-RU" sz="1600" dirty="0" smtClean="0">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Содержимое 2"/>
          <p:cNvSpPr txBox="1">
            <a:spLocks/>
          </p:cNvSpPr>
          <p:nvPr/>
        </p:nvSpPr>
        <p:spPr>
          <a:xfrm>
            <a:off x="1142976" y="4214818"/>
            <a:ext cx="7358114" cy="2214578"/>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Содержимое 2"/>
          <p:cNvSpPr txBox="1">
            <a:spLocks/>
          </p:cNvSpPr>
          <p:nvPr/>
        </p:nvSpPr>
        <p:spPr>
          <a:xfrm>
            <a:off x="5500694" y="1500174"/>
            <a:ext cx="3071834" cy="1285884"/>
          </a:xfrm>
          <a:prstGeom prst="rect">
            <a:avLst/>
          </a:prstGeom>
        </p:spPr>
        <p:txBody>
          <a:bodyPr vert="horz" lIns="91440" tIns="45720" rIns="91440" bIns="45720" rtlCol="0">
            <a:normAutofit/>
          </a:bodyPr>
          <a:lstStyle/>
          <a:p>
            <a:pPr marL="512064" indent="-512064"/>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smtClean="0">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Содержимое 2"/>
          <p:cNvSpPr txBox="1">
            <a:spLocks/>
          </p:cNvSpPr>
          <p:nvPr/>
        </p:nvSpPr>
        <p:spPr>
          <a:xfrm>
            <a:off x="357158" y="3429000"/>
            <a:ext cx="4071966" cy="2214578"/>
          </a:xfrm>
          <a:prstGeom prst="rect">
            <a:avLst/>
          </a:prstGeom>
        </p:spPr>
        <p:txBody>
          <a:bodyPr vert="horz" lIns="91440" tIns="45720" rIns="91440" bIns="45720" rtlCol="0">
            <a:normAutofit/>
          </a:bodyPr>
          <a:lstStyle/>
          <a:p>
            <a:pPr marL="512064" indent="-512064"/>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smtClean="0">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Содержимое 2"/>
          <p:cNvSpPr txBox="1">
            <a:spLocks/>
          </p:cNvSpPr>
          <p:nvPr/>
        </p:nvSpPr>
        <p:spPr>
          <a:xfrm>
            <a:off x="5572132" y="3714752"/>
            <a:ext cx="3071834" cy="1000132"/>
          </a:xfrm>
          <a:prstGeom prst="rect">
            <a:avLst/>
          </a:prstGeom>
        </p:spPr>
        <p:txBody>
          <a:bodyPr vert="horz" lIns="91440" tIns="45720" rIns="91440" bIns="45720" rtlCol="0">
            <a:normAutofit/>
          </a:bodyPr>
          <a:lstStyle/>
          <a:p>
            <a:pPr>
              <a:buClr>
                <a:srgbClr val="003E00"/>
              </a:buClr>
            </a:pPr>
            <a:endParaRPr lang="ru-RU" sz="1600" dirty="0" smtClean="0">
              <a:solidFill>
                <a:srgbClr val="008000"/>
              </a:solidFill>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8" name="Picture 7" descr="G:\ДО\ХенгДН\Образование\Мои лекции по Библии_Самара_2021\Новый точечный рисунок (7).bmp"/>
          <p:cNvPicPr>
            <a:picLocks noChangeAspect="1" noChangeArrowheads="1"/>
          </p:cNvPicPr>
          <p:nvPr/>
        </p:nvPicPr>
        <p:blipFill>
          <a:blip r:embed="rId3"/>
          <a:srcRect/>
          <a:stretch>
            <a:fillRect/>
          </a:stretch>
        </p:blipFill>
        <p:spPr bwMode="auto">
          <a:xfrm>
            <a:off x="8086725" y="5791200"/>
            <a:ext cx="1057275" cy="1066800"/>
          </a:xfrm>
          <a:prstGeom prst="rect">
            <a:avLst/>
          </a:prstGeom>
          <a:noFill/>
        </p:spPr>
      </p:pic>
      <p:sp>
        <p:nvSpPr>
          <p:cNvPr id="9" name="Заголовок 2"/>
          <p:cNvSpPr>
            <a:spLocks noGrp="1"/>
          </p:cNvSpPr>
          <p:nvPr>
            <p:ph type="title"/>
          </p:nvPr>
        </p:nvSpPr>
        <p:spPr>
          <a:xfrm>
            <a:off x="4500562" y="1142984"/>
            <a:ext cx="4357718" cy="3714776"/>
          </a:xfrm>
        </p:spPr>
        <p:txBody>
          <a:bodyPr>
            <a:normAutofit/>
          </a:bodyPr>
          <a:lstStyle/>
          <a:p>
            <a:pPr algn="ctr"/>
            <a:r>
              <a:rPr lang="ru-RU" sz="3600" dirty="0" smtClean="0">
                <a:solidFill>
                  <a:schemeClr val="bg1">
                    <a:lumMod val="50000"/>
                  </a:schemeClr>
                </a:solidFill>
                <a:latin typeface="Times New Roman" pitchFamily="18" charset="0"/>
                <a:cs typeface="Times New Roman" pitchFamily="18" charset="0"/>
              </a:rPr>
              <a:t>Отец представляет собой вернувшегося Христа. А суть Христа – истинная любовь.</a:t>
            </a:r>
            <a:endParaRPr lang="ru-RU" sz="3600" dirty="0">
              <a:solidFill>
                <a:schemeClr val="bg1">
                  <a:lumMod val="50000"/>
                </a:schemeClr>
              </a:solidFill>
            </a:endParaRPr>
          </a:p>
        </p:txBody>
      </p:sp>
      <p:pic>
        <p:nvPicPr>
          <p:cNvPr id="8194" name="Picture 2" descr="G:\ДО\ХенгДН\Foto\51844143_2166503016720325_866111560039268352_n.jpg"/>
          <p:cNvPicPr>
            <a:picLocks noChangeAspect="1" noChangeArrowheads="1"/>
          </p:cNvPicPr>
          <p:nvPr/>
        </p:nvPicPr>
        <p:blipFill>
          <a:blip r:embed="rId4"/>
          <a:srcRect/>
          <a:stretch>
            <a:fillRect/>
          </a:stretch>
        </p:blipFill>
        <p:spPr bwMode="auto">
          <a:xfrm>
            <a:off x="0" y="0"/>
            <a:ext cx="4640943" cy="687547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G:\ДО\ХенгДН\Образование\Мои лекции по Библии_Самара_2021\Новый точечный рисунок (7).bmp"/>
          <p:cNvPicPr>
            <a:picLocks noChangeAspect="1" noChangeArrowheads="1"/>
          </p:cNvPicPr>
          <p:nvPr/>
        </p:nvPicPr>
        <p:blipFill>
          <a:blip r:embed="rId3"/>
          <a:srcRect/>
          <a:stretch>
            <a:fillRect/>
          </a:stretch>
        </p:blipFill>
        <p:spPr bwMode="auto">
          <a:xfrm>
            <a:off x="8086725" y="5791200"/>
            <a:ext cx="1057275" cy="1066800"/>
          </a:xfrm>
          <a:prstGeom prst="rect">
            <a:avLst/>
          </a:prstGeom>
          <a:noFill/>
        </p:spPr>
      </p:pic>
      <p:sp>
        <p:nvSpPr>
          <p:cNvPr id="4" name="Заголовок 2"/>
          <p:cNvSpPr txBox="1">
            <a:spLocks/>
          </p:cNvSpPr>
          <p:nvPr/>
        </p:nvSpPr>
        <p:spPr>
          <a:xfrm>
            <a:off x="2571736" y="285728"/>
            <a:ext cx="6572264" cy="1357322"/>
          </a:xfrm>
          <a:prstGeom prst="rect">
            <a:avLst/>
          </a:prstGeom>
          <a:ln w="6350" cap="rnd">
            <a:noFill/>
          </a:ln>
        </p:spPr>
        <p:txBody>
          <a:bodyPr vert="horz" rtlCol="0" anchor="b"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0" i="0" u="sng"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Times New Roman" pitchFamily="18" charset="0"/>
              </a:rPr>
              <a:t>Северная</a:t>
            </a:r>
            <a:r>
              <a:rPr kumimoji="0" lang="ru-RU" sz="2800" b="0" i="0" u="sng"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Times New Roman" pitchFamily="18" charset="0"/>
              </a:rPr>
              <a:t> Корея:</a:t>
            </a:r>
            <a:r>
              <a:rPr kumimoji="0" lang="ru-RU" sz="2800" b="0" i="0" u="sng"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Times New Roman" pitchFamily="18" charset="0"/>
              </a:rPr>
              <a:t/>
            </a:r>
            <a:br>
              <a:rPr kumimoji="0" lang="ru-RU" sz="2800" b="0" i="0" u="sng"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Times New Roman" pitchFamily="18" charset="0"/>
              </a:rPr>
            </a:br>
            <a:r>
              <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Times New Roman" pitchFamily="18" charset="0"/>
                <a:ea typeface="+mj-ea"/>
                <a:cs typeface="Times New Roman" pitchFamily="18" charset="0"/>
              </a:rPr>
              <a:t/>
            </a:r>
            <a:br>
              <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Times New Roman" pitchFamily="18" charset="0"/>
                <a:ea typeface="+mj-ea"/>
                <a:cs typeface="Times New Roman" pitchFamily="18" charset="0"/>
              </a:rPr>
            </a:br>
            <a:endParaRPr kumimoji="0" lang="ru-RU" sz="28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sp>
        <p:nvSpPr>
          <p:cNvPr id="5" name="Заголовок 2"/>
          <p:cNvSpPr txBox="1">
            <a:spLocks/>
          </p:cNvSpPr>
          <p:nvPr/>
        </p:nvSpPr>
        <p:spPr>
          <a:xfrm>
            <a:off x="571472" y="3571876"/>
            <a:ext cx="8572528" cy="4071966"/>
          </a:xfrm>
          <a:prstGeom prst="rect">
            <a:avLst/>
          </a:prstGeom>
          <a:ln w="6350" cap="rnd">
            <a:noFill/>
          </a:ln>
        </p:spPr>
        <p:txBody>
          <a:bodyPr vert="horz" rtlCol="0" anchor="b" anchorCtr="0">
            <a:noAutofit/>
          </a:bodyPr>
          <a:lstStyle/>
          <a:p>
            <a:pPr lvl="0">
              <a:spcBef>
                <a:spcPct val="0"/>
              </a:spcBef>
            </a:pPr>
            <a:endPar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endParaRPr>
          </a:p>
          <a:p>
            <a:pPr lvl="0">
              <a:spcBef>
                <a:spcPct val="0"/>
              </a:spcBef>
            </a:pP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t/>
            </a:r>
            <a:b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b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t>1) Первое заключение</a:t>
            </a:r>
            <a:b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b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t> </a:t>
            </a: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Times New Roman" pitchFamily="18" charset="0"/>
                <a:ea typeface="+mj-ea"/>
                <a:cs typeface="Times New Roman" pitchFamily="18" charset="0"/>
              </a:rPr>
              <a:t>(10.1944 – 02.1945) </a:t>
            </a:r>
          </a:p>
          <a:p>
            <a:pPr lvl="0">
              <a:spcBef>
                <a:spcPct val="0"/>
              </a:spcBef>
            </a:pP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t>Арестован полицией </a:t>
            </a:r>
            <a:r>
              <a:rPr lang="ru-RU" sz="2800" spc="-10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t>Кёнгидо</a:t>
            </a: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t> </a:t>
            </a:r>
            <a:b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b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t>(японская оккупация).</a:t>
            </a:r>
            <a:b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b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t>Любовь ко врагам.</a:t>
            </a:r>
          </a:p>
          <a:p>
            <a:pPr lvl="0">
              <a:spcBef>
                <a:spcPct val="0"/>
              </a:spcBef>
            </a:pP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t>2) Второе заключение (</a:t>
            </a: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Times New Roman" pitchFamily="18" charset="0"/>
                <a:ea typeface="+mj-ea"/>
                <a:cs typeface="Times New Roman" pitchFamily="18" charset="0"/>
              </a:rPr>
              <a:t>10.1945</a:t>
            </a: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t>, на неделю)</a:t>
            </a:r>
          </a:p>
          <a:p>
            <a:pPr lvl="0">
              <a:spcBef>
                <a:spcPct val="0"/>
              </a:spcBef>
            </a:pP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t/>
            </a:r>
            <a:b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b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t>3) Третье заключение  </a:t>
            </a: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Times New Roman" pitchFamily="18" charset="0"/>
                <a:ea typeface="+mj-ea"/>
                <a:cs typeface="Times New Roman" pitchFamily="18" charset="0"/>
              </a:rPr>
              <a:t>(11.08.1946 – 21.11.1946)</a:t>
            </a: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t/>
            </a:r>
            <a:b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b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t>                                    Отец арестован полицией </a:t>
            </a:r>
            <a:r>
              <a:rPr lang="ru-RU" sz="2800" spc="-10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t>Тэдон</a:t>
            </a: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t>.</a:t>
            </a:r>
            <a:b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br>
            <a:endPar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endParaRPr>
          </a:p>
          <a:p>
            <a:pPr lvl="0">
              <a:spcBef>
                <a:spcPct val="0"/>
              </a:spcBef>
            </a:pP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t>                                     4) Четвертое заключение </a:t>
            </a:r>
            <a:b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b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t>                                          </a:t>
            </a: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Times New Roman" pitchFamily="18" charset="0"/>
                <a:ea typeface="+mj-ea"/>
                <a:cs typeface="Times New Roman" pitchFamily="18" charset="0"/>
              </a:rPr>
              <a:t>(22.02.1948 – 14.10.1950)</a:t>
            </a: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t/>
            </a:r>
            <a:b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b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Times New Roman" pitchFamily="18" charset="0"/>
              </a:rPr>
              <a:t>                                          Арест в Пхеньяне.</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0" i="0" u="sng"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Times New Roman" pitchFamily="18" charset="0"/>
              </a:rPr>
              <a:t/>
            </a:r>
            <a:br>
              <a:rPr kumimoji="0" lang="ru-RU" sz="2800" b="0" i="0" u="sng"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Times New Roman" pitchFamily="18" charset="0"/>
              </a:rPr>
            </a:br>
            <a:r>
              <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Times New Roman" pitchFamily="18" charset="0"/>
                <a:ea typeface="+mj-ea"/>
                <a:cs typeface="Times New Roman" pitchFamily="18" charset="0"/>
              </a:rPr>
              <a:t/>
            </a:r>
            <a:br>
              <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Times New Roman" pitchFamily="18" charset="0"/>
                <a:ea typeface="+mj-ea"/>
                <a:cs typeface="Times New Roman" pitchFamily="18" charset="0"/>
              </a:rPr>
            </a:br>
            <a:endParaRPr kumimoji="0" lang="ru-RU" sz="28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pic>
        <p:nvPicPr>
          <p:cNvPr id="3074" name="Picture 2"/>
          <p:cNvPicPr>
            <a:picLocks noChangeAspect="1" noChangeArrowheads="1"/>
          </p:cNvPicPr>
          <p:nvPr/>
        </p:nvPicPr>
        <p:blipFill>
          <a:blip r:embed="rId4"/>
          <a:srcRect/>
          <a:stretch>
            <a:fillRect/>
          </a:stretch>
        </p:blipFill>
        <p:spPr bwMode="auto">
          <a:xfrm>
            <a:off x="5357818" y="428604"/>
            <a:ext cx="3428992" cy="2242590"/>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a:srcRect/>
          <a:stretch>
            <a:fillRect/>
          </a:stretch>
        </p:blipFill>
        <p:spPr bwMode="auto">
          <a:xfrm>
            <a:off x="214282" y="4357694"/>
            <a:ext cx="3093618" cy="22859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ДО\ХенгДН\Foto\119974403_399397324795114_6066330897988847600_n.jpg"/>
          <p:cNvPicPr>
            <a:picLocks noGrp="1" noChangeAspect="1" noChangeArrowheads="1"/>
          </p:cNvPicPr>
          <p:nvPr>
            <p:ph idx="1"/>
          </p:nvPr>
        </p:nvPicPr>
        <p:blipFill>
          <a:blip r:embed="rId3"/>
          <a:srcRect/>
          <a:stretch>
            <a:fillRect/>
          </a:stretch>
        </p:blipFill>
        <p:spPr bwMode="auto">
          <a:xfrm>
            <a:off x="1500166" y="285728"/>
            <a:ext cx="6286544" cy="6286544"/>
          </a:xfrm>
          <a:prstGeom prst="rect">
            <a:avLst/>
          </a:prstGeom>
          <a:noFill/>
        </p:spPr>
      </p:pic>
      <p:pic>
        <p:nvPicPr>
          <p:cNvPr id="5" name="Picture 7" descr="G:\ДО\ХенгДН\Образование\Мои лекции по Библии_Самара_2021\Новый точечный рисунок (7).bmp"/>
          <p:cNvPicPr>
            <a:picLocks noChangeAspect="1" noChangeArrowheads="1"/>
          </p:cNvPicPr>
          <p:nvPr/>
        </p:nvPicPr>
        <p:blipFill>
          <a:blip r:embed="rId4"/>
          <a:srcRect/>
          <a:stretch>
            <a:fillRect/>
          </a:stretch>
        </p:blipFill>
        <p:spPr bwMode="auto">
          <a:xfrm>
            <a:off x="8086725" y="5791200"/>
            <a:ext cx="1057275" cy="10668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G:\ДО\ХенгДН\Образование\Мои лекции по Библии_Самара_2021\Новый точечный рисунок (7).bmp"/>
          <p:cNvPicPr>
            <a:picLocks noChangeAspect="1" noChangeArrowheads="1"/>
          </p:cNvPicPr>
          <p:nvPr/>
        </p:nvPicPr>
        <p:blipFill>
          <a:blip r:embed="rId3"/>
          <a:srcRect/>
          <a:stretch>
            <a:fillRect/>
          </a:stretch>
        </p:blipFill>
        <p:spPr bwMode="auto">
          <a:xfrm>
            <a:off x="8086725" y="5791200"/>
            <a:ext cx="1057275" cy="1066800"/>
          </a:xfrm>
          <a:prstGeom prst="rect">
            <a:avLst/>
          </a:prstGeom>
          <a:noFill/>
        </p:spPr>
      </p:pic>
      <p:sp>
        <p:nvSpPr>
          <p:cNvPr id="4" name="Заголовок 2"/>
          <p:cNvSpPr>
            <a:spLocks noGrp="1"/>
          </p:cNvSpPr>
          <p:nvPr>
            <p:ph type="title"/>
          </p:nvPr>
        </p:nvSpPr>
        <p:spPr>
          <a:xfrm>
            <a:off x="857192" y="571480"/>
            <a:ext cx="8286808" cy="2928958"/>
          </a:xfrm>
        </p:spPr>
        <p:txBody>
          <a:bodyPr>
            <a:normAutofit/>
          </a:bodyPr>
          <a:lstStyle/>
          <a:p>
            <a:pPr lvl="0"/>
            <a:r>
              <a:rPr lang="ru-RU" sz="2800" dirty="0" smtClean="0">
                <a:solidFill>
                  <a:schemeClr val="bg1">
                    <a:lumMod val="50000"/>
                  </a:schemeClr>
                </a:solidFill>
                <a:cs typeface="Times New Roman" pitchFamily="18" charset="0"/>
              </a:rPr>
              <a:t>5) Пятое заключение</a:t>
            </a:r>
            <a:br>
              <a:rPr lang="ru-RU" sz="2800" dirty="0" smtClean="0">
                <a:solidFill>
                  <a:schemeClr val="bg1">
                    <a:lumMod val="50000"/>
                  </a:schemeClr>
                </a:solidFill>
                <a:cs typeface="Times New Roman" pitchFamily="18" charset="0"/>
              </a:rPr>
            </a:br>
            <a:r>
              <a:rPr lang="ru-RU" sz="2800" dirty="0" smtClean="0">
                <a:solidFill>
                  <a:schemeClr val="bg1">
                    <a:lumMod val="50000"/>
                  </a:schemeClr>
                </a:solidFill>
                <a:cs typeface="Times New Roman" pitchFamily="18" charset="0"/>
              </a:rPr>
              <a:t> </a:t>
            </a:r>
            <a:r>
              <a:rPr lang="ru-RU" sz="2800" dirty="0" smtClean="0">
                <a:solidFill>
                  <a:schemeClr val="bg1">
                    <a:lumMod val="50000"/>
                  </a:schemeClr>
                </a:solidFill>
                <a:latin typeface="Times New Roman" pitchFamily="18" charset="0"/>
                <a:cs typeface="Times New Roman" pitchFamily="18" charset="0"/>
              </a:rPr>
              <a:t>(04.07.1955 – 04.10.1955)</a:t>
            </a:r>
            <a:r>
              <a:rPr lang="ru-RU" sz="2800" dirty="0" smtClean="0">
                <a:solidFill>
                  <a:schemeClr val="bg1">
                    <a:lumMod val="50000"/>
                  </a:schemeClr>
                </a:solidFill>
                <a:cs typeface="Times New Roman" pitchFamily="18" charset="0"/>
              </a:rPr>
              <a:t/>
            </a:r>
            <a:br>
              <a:rPr lang="ru-RU" sz="2800" dirty="0" smtClean="0">
                <a:solidFill>
                  <a:schemeClr val="bg1">
                    <a:lumMod val="50000"/>
                  </a:schemeClr>
                </a:solidFill>
                <a:cs typeface="Times New Roman" pitchFamily="18" charset="0"/>
              </a:rPr>
            </a:br>
            <a:r>
              <a:rPr lang="ru-RU" sz="2800" dirty="0" smtClean="0">
                <a:solidFill>
                  <a:schemeClr val="bg1">
                    <a:lumMod val="50000"/>
                  </a:schemeClr>
                </a:solidFill>
                <a:cs typeface="Times New Roman" pitchFamily="18" charset="0"/>
              </a:rPr>
              <a:t>Тюрьма </a:t>
            </a:r>
            <a:r>
              <a:rPr lang="ru-RU" sz="2800" dirty="0" err="1" smtClean="0">
                <a:solidFill>
                  <a:schemeClr val="bg1">
                    <a:lumMod val="50000"/>
                  </a:schemeClr>
                </a:solidFill>
                <a:cs typeface="Times New Roman" pitchFamily="18" charset="0"/>
              </a:rPr>
              <a:t>Содемун</a:t>
            </a:r>
            <a:r>
              <a:rPr lang="ru-RU" sz="2800" dirty="0" smtClean="0">
                <a:solidFill>
                  <a:schemeClr val="bg1">
                    <a:lumMod val="50000"/>
                  </a:schemeClr>
                </a:solidFill>
                <a:cs typeface="Times New Roman" pitchFamily="18" charset="0"/>
              </a:rPr>
              <a:t>.</a:t>
            </a:r>
            <a:br>
              <a:rPr lang="ru-RU" sz="2800" dirty="0" smtClean="0">
                <a:solidFill>
                  <a:schemeClr val="bg1">
                    <a:lumMod val="50000"/>
                  </a:schemeClr>
                </a:solidFill>
                <a:cs typeface="Times New Roman" pitchFamily="18" charset="0"/>
              </a:rPr>
            </a:br>
            <a:r>
              <a:rPr lang="ru-RU" sz="3200" dirty="0" smtClean="0">
                <a:solidFill>
                  <a:schemeClr val="bg1">
                    <a:lumMod val="50000"/>
                  </a:schemeClr>
                </a:solidFill>
                <a:latin typeface="Times New Roman" pitchFamily="18" charset="0"/>
                <a:cs typeface="Times New Roman" pitchFamily="18" charset="0"/>
              </a:rPr>
              <a:t/>
            </a:r>
            <a:br>
              <a:rPr lang="ru-RU" sz="3200" dirty="0" smtClean="0">
                <a:solidFill>
                  <a:schemeClr val="bg1">
                    <a:lumMod val="50000"/>
                  </a:schemeClr>
                </a:solidFill>
                <a:latin typeface="Times New Roman" pitchFamily="18" charset="0"/>
                <a:cs typeface="Times New Roman" pitchFamily="18" charset="0"/>
              </a:rPr>
            </a:br>
            <a:endParaRPr lang="ru-RU" sz="3600" dirty="0">
              <a:solidFill>
                <a:schemeClr val="bg1">
                  <a:lumMod val="50000"/>
                </a:schemeClr>
              </a:solidFill>
            </a:endParaRPr>
          </a:p>
        </p:txBody>
      </p:sp>
      <p:sp>
        <p:nvSpPr>
          <p:cNvPr id="5" name="Заголовок 2"/>
          <p:cNvSpPr txBox="1">
            <a:spLocks/>
          </p:cNvSpPr>
          <p:nvPr/>
        </p:nvSpPr>
        <p:spPr>
          <a:xfrm>
            <a:off x="2571736" y="428604"/>
            <a:ext cx="6572264" cy="1428760"/>
          </a:xfrm>
          <a:prstGeom prst="rect">
            <a:avLst/>
          </a:prstGeom>
          <a:ln w="6350" cap="rnd">
            <a:noFill/>
          </a:ln>
        </p:spPr>
        <p:txBody>
          <a:bodyPr vert="horz" rtlCol="0" anchor="b" anchorCtr="0">
            <a:normAutofit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0" i="0" u="sng"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Times New Roman" pitchFamily="18" charset="0"/>
              </a:rPr>
              <a:t>Южная</a:t>
            </a:r>
            <a:r>
              <a:rPr kumimoji="0" lang="ru-RU" sz="2800" b="0" i="0" u="sng"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Times New Roman" pitchFamily="18" charset="0"/>
              </a:rPr>
              <a:t> Корея:</a:t>
            </a:r>
            <a:r>
              <a:rPr kumimoji="0" lang="ru-RU" sz="2800" b="0" i="0" u="sng"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Times New Roman" pitchFamily="18" charset="0"/>
              </a:rPr>
              <a:t/>
            </a:r>
            <a:br>
              <a:rPr kumimoji="0" lang="ru-RU" sz="2800" b="0" i="0" u="sng"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Times New Roman" pitchFamily="18" charset="0"/>
              </a:rPr>
            </a:br>
            <a:r>
              <a:rPr kumimoji="0" lang="ru-RU" sz="32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Times New Roman" pitchFamily="18" charset="0"/>
                <a:ea typeface="+mj-ea"/>
                <a:cs typeface="Times New Roman" pitchFamily="18" charset="0"/>
              </a:rPr>
              <a:t/>
            </a:r>
            <a:br>
              <a:rPr kumimoji="0" lang="ru-RU" sz="32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Times New Roman" pitchFamily="18" charset="0"/>
                <a:ea typeface="+mj-ea"/>
                <a:cs typeface="Times New Roman" pitchFamily="18" charset="0"/>
              </a:rPr>
            </a:br>
            <a:endParaRPr kumimoji="0" lang="ru-RU" sz="36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pic>
        <p:nvPicPr>
          <p:cNvPr id="6" name="Picture 6" descr="D:\Хабаровск\Службы\Фотографии Истинной семьи\UM footprints\Chapter 1. The Life of the Founder\ch1.45 - Rev.Moon with church leaders in front of the SeoDae.jpg"/>
          <p:cNvPicPr>
            <a:picLocks noChangeAspect="1" noChangeArrowheads="1"/>
          </p:cNvPicPr>
          <p:nvPr/>
        </p:nvPicPr>
        <p:blipFill>
          <a:blip r:embed="rId4"/>
          <a:srcRect/>
          <a:stretch>
            <a:fillRect/>
          </a:stretch>
        </p:blipFill>
        <p:spPr bwMode="auto">
          <a:xfrm>
            <a:off x="642910" y="3357562"/>
            <a:ext cx="5095900" cy="2866444"/>
          </a:xfrm>
          <a:prstGeom prst="rect">
            <a:avLst/>
          </a:prstGeom>
          <a:noFill/>
          <a:ln w="9525">
            <a:noFill/>
            <a:miter lim="800000"/>
            <a:headEnd/>
            <a:tailEnd/>
          </a:ln>
        </p:spPr>
      </p:pic>
      <p:pic>
        <p:nvPicPr>
          <p:cNvPr id="7" name="Picture 6" descr="Release at that time"/>
          <p:cNvPicPr>
            <a:picLocks noChangeAspect="1" noChangeArrowheads="1"/>
          </p:cNvPicPr>
          <p:nvPr/>
        </p:nvPicPr>
        <p:blipFill>
          <a:blip r:embed="rId5"/>
          <a:srcRect/>
          <a:stretch>
            <a:fillRect/>
          </a:stretch>
        </p:blipFill>
        <p:spPr bwMode="auto">
          <a:xfrm>
            <a:off x="6143636" y="857232"/>
            <a:ext cx="2571736" cy="36747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ch1"/>
          <p:cNvPicPr>
            <a:picLocks noChangeAspect="1" noChangeArrowheads="1"/>
          </p:cNvPicPr>
          <p:nvPr/>
        </p:nvPicPr>
        <p:blipFill>
          <a:blip r:embed="rId3"/>
          <a:srcRect/>
          <a:stretch>
            <a:fillRect/>
          </a:stretch>
        </p:blipFill>
        <p:spPr bwMode="auto">
          <a:xfrm>
            <a:off x="4516437" y="4041775"/>
            <a:ext cx="4627563" cy="2816225"/>
          </a:xfrm>
          <a:prstGeom prst="rect">
            <a:avLst/>
          </a:prstGeom>
          <a:noFill/>
          <a:ln w="9525">
            <a:noFill/>
            <a:miter lim="800000"/>
            <a:headEnd/>
            <a:tailEnd/>
          </a:ln>
        </p:spPr>
      </p:pic>
      <p:sp>
        <p:nvSpPr>
          <p:cNvPr id="4" name="Заголовок 2"/>
          <p:cNvSpPr>
            <a:spLocks noGrp="1"/>
          </p:cNvSpPr>
          <p:nvPr>
            <p:ph type="title"/>
          </p:nvPr>
        </p:nvSpPr>
        <p:spPr>
          <a:xfrm>
            <a:off x="571472" y="500042"/>
            <a:ext cx="5857916" cy="2643206"/>
          </a:xfrm>
        </p:spPr>
        <p:txBody>
          <a:bodyPr>
            <a:normAutofit/>
          </a:bodyPr>
          <a:lstStyle/>
          <a:p>
            <a:pPr lvl="0"/>
            <a:r>
              <a:rPr lang="ru-RU" sz="2800" dirty="0" smtClean="0">
                <a:solidFill>
                  <a:schemeClr val="bg1">
                    <a:lumMod val="50000"/>
                  </a:schemeClr>
                </a:solidFill>
                <a:cs typeface="Times New Roman" pitchFamily="18" charset="0"/>
              </a:rPr>
              <a:t>6) Шестое заключение </a:t>
            </a:r>
            <a:br>
              <a:rPr lang="ru-RU" sz="2800" dirty="0" smtClean="0">
                <a:solidFill>
                  <a:schemeClr val="bg1">
                    <a:lumMod val="50000"/>
                  </a:schemeClr>
                </a:solidFill>
                <a:cs typeface="Times New Roman" pitchFamily="18" charset="0"/>
              </a:rPr>
            </a:br>
            <a:r>
              <a:rPr lang="ru-RU" sz="2800" dirty="0" smtClean="0">
                <a:solidFill>
                  <a:schemeClr val="bg1">
                    <a:lumMod val="50000"/>
                  </a:schemeClr>
                </a:solidFill>
                <a:latin typeface="Times New Roman" pitchFamily="18" charset="0"/>
                <a:cs typeface="Times New Roman" pitchFamily="18" charset="0"/>
              </a:rPr>
              <a:t>(20.07.1984 – 20.08.1985)</a:t>
            </a:r>
            <a:r>
              <a:rPr lang="ru-RU" sz="2800" dirty="0" smtClean="0">
                <a:solidFill>
                  <a:schemeClr val="bg1">
                    <a:lumMod val="50000"/>
                  </a:schemeClr>
                </a:solidFill>
                <a:cs typeface="Times New Roman" pitchFamily="18" charset="0"/>
              </a:rPr>
              <a:t/>
            </a:r>
            <a:br>
              <a:rPr lang="ru-RU" sz="2800" dirty="0" smtClean="0">
                <a:solidFill>
                  <a:schemeClr val="bg1">
                    <a:lumMod val="50000"/>
                  </a:schemeClr>
                </a:solidFill>
                <a:cs typeface="Times New Roman" pitchFamily="18" charset="0"/>
              </a:rPr>
            </a:br>
            <a:r>
              <a:rPr lang="ru-RU" sz="2800" dirty="0" smtClean="0">
                <a:solidFill>
                  <a:schemeClr val="bg1">
                    <a:lumMod val="50000"/>
                  </a:schemeClr>
                </a:solidFill>
                <a:cs typeface="Times New Roman" pitchFamily="18" charset="0"/>
              </a:rPr>
              <a:t>Тюрьма </a:t>
            </a:r>
            <a:r>
              <a:rPr lang="ru-RU" sz="2800" dirty="0" err="1" smtClean="0">
                <a:solidFill>
                  <a:schemeClr val="bg1">
                    <a:lumMod val="50000"/>
                  </a:schemeClr>
                </a:solidFill>
                <a:cs typeface="Times New Roman" pitchFamily="18" charset="0"/>
              </a:rPr>
              <a:t>Денбери</a:t>
            </a:r>
            <a:r>
              <a:rPr lang="ru-RU" sz="2800" dirty="0" smtClean="0">
                <a:solidFill>
                  <a:schemeClr val="bg1">
                    <a:lumMod val="50000"/>
                  </a:schemeClr>
                </a:solidFill>
                <a:cs typeface="Times New Roman" pitchFamily="18" charset="0"/>
              </a:rPr>
              <a:t>, штат Коннектикут.</a:t>
            </a:r>
            <a:br>
              <a:rPr lang="ru-RU" sz="2800" dirty="0" smtClean="0">
                <a:solidFill>
                  <a:schemeClr val="bg1">
                    <a:lumMod val="50000"/>
                  </a:schemeClr>
                </a:solidFill>
                <a:cs typeface="Times New Roman" pitchFamily="18" charset="0"/>
              </a:rPr>
            </a:br>
            <a:r>
              <a:rPr lang="ru-RU" sz="3200" dirty="0" smtClean="0">
                <a:solidFill>
                  <a:schemeClr val="bg1">
                    <a:lumMod val="50000"/>
                  </a:schemeClr>
                </a:solidFill>
                <a:latin typeface="Times New Roman" pitchFamily="18" charset="0"/>
                <a:cs typeface="Times New Roman" pitchFamily="18" charset="0"/>
              </a:rPr>
              <a:t/>
            </a:r>
            <a:br>
              <a:rPr lang="ru-RU" sz="3200" dirty="0" smtClean="0">
                <a:solidFill>
                  <a:schemeClr val="bg1">
                    <a:lumMod val="50000"/>
                  </a:schemeClr>
                </a:solidFill>
                <a:latin typeface="Times New Roman" pitchFamily="18" charset="0"/>
                <a:cs typeface="Times New Roman" pitchFamily="18" charset="0"/>
              </a:rPr>
            </a:br>
            <a:endParaRPr lang="ru-RU" sz="3600" dirty="0">
              <a:solidFill>
                <a:schemeClr val="bg1">
                  <a:lumMod val="50000"/>
                </a:schemeClr>
              </a:solidFill>
            </a:endParaRPr>
          </a:p>
        </p:txBody>
      </p:sp>
      <p:sp>
        <p:nvSpPr>
          <p:cNvPr id="5" name="Заголовок 2"/>
          <p:cNvSpPr txBox="1">
            <a:spLocks/>
          </p:cNvSpPr>
          <p:nvPr/>
        </p:nvSpPr>
        <p:spPr>
          <a:xfrm>
            <a:off x="3143240" y="0"/>
            <a:ext cx="6286544" cy="1857364"/>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0" i="0" u="sng"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Times New Roman" pitchFamily="18" charset="0"/>
              </a:rPr>
              <a:t>США:</a:t>
            </a:r>
            <a:br>
              <a:rPr kumimoji="0" lang="ru-RU" sz="2800" b="0" i="0" u="sng"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Times New Roman" pitchFamily="18" charset="0"/>
              </a:rPr>
            </a:br>
            <a:r>
              <a:rPr kumimoji="0" lang="ru-RU" sz="32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Times New Roman" pitchFamily="18" charset="0"/>
                <a:ea typeface="+mj-ea"/>
                <a:cs typeface="Times New Roman" pitchFamily="18" charset="0"/>
              </a:rPr>
              <a:t/>
            </a:r>
            <a:br>
              <a:rPr kumimoji="0" lang="ru-RU" sz="32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Times New Roman" pitchFamily="18" charset="0"/>
                <a:ea typeface="+mj-ea"/>
                <a:cs typeface="Times New Roman" pitchFamily="18" charset="0"/>
              </a:rPr>
            </a:br>
            <a:endParaRPr kumimoji="0" lang="ru-RU" sz="36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pic>
        <p:nvPicPr>
          <p:cNvPr id="8" name="Picture 6" descr="ch1"/>
          <p:cNvPicPr>
            <a:picLocks noChangeAspect="1" noChangeArrowheads="1"/>
          </p:cNvPicPr>
          <p:nvPr/>
        </p:nvPicPr>
        <p:blipFill>
          <a:blip r:embed="rId4"/>
          <a:srcRect/>
          <a:stretch>
            <a:fillRect/>
          </a:stretch>
        </p:blipFill>
        <p:spPr bwMode="auto">
          <a:xfrm>
            <a:off x="6367463" y="0"/>
            <a:ext cx="2776537" cy="4149725"/>
          </a:xfrm>
          <a:prstGeom prst="rect">
            <a:avLst/>
          </a:prstGeom>
          <a:noFill/>
          <a:ln w="9525">
            <a:noFill/>
            <a:miter lim="800000"/>
            <a:headEnd/>
            <a:tailEnd/>
          </a:ln>
        </p:spPr>
      </p:pic>
      <p:pic>
        <p:nvPicPr>
          <p:cNvPr id="2051" name="Picture 3" descr="G:\ДО\ХенгДН\Foto\Новый точечный рисунок (6).bmp"/>
          <p:cNvPicPr>
            <a:picLocks noChangeAspect="1" noChangeArrowheads="1"/>
          </p:cNvPicPr>
          <p:nvPr/>
        </p:nvPicPr>
        <p:blipFill>
          <a:blip r:embed="rId5"/>
          <a:srcRect/>
          <a:stretch>
            <a:fillRect/>
          </a:stretch>
        </p:blipFill>
        <p:spPr bwMode="auto">
          <a:xfrm>
            <a:off x="0" y="2238375"/>
            <a:ext cx="4972051" cy="4619625"/>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G:\ДО\ХенгДН\Foto\автокатастрофа вертолета.jpg"/>
          <p:cNvPicPr>
            <a:picLocks noChangeAspect="1" noChangeArrowheads="1"/>
          </p:cNvPicPr>
          <p:nvPr/>
        </p:nvPicPr>
        <p:blipFill>
          <a:blip r:embed="rId3"/>
          <a:srcRect/>
          <a:stretch>
            <a:fillRect/>
          </a:stretch>
        </p:blipFill>
        <p:spPr bwMode="auto">
          <a:xfrm>
            <a:off x="3905250" y="0"/>
            <a:ext cx="5238750" cy="3486150"/>
          </a:xfrm>
          <a:prstGeom prst="rect">
            <a:avLst/>
          </a:prstGeom>
          <a:noFill/>
        </p:spPr>
      </p:pic>
      <p:sp>
        <p:nvSpPr>
          <p:cNvPr id="4" name="Содержимое 2"/>
          <p:cNvSpPr txBox="1">
            <a:spLocks/>
          </p:cNvSpPr>
          <p:nvPr/>
        </p:nvSpPr>
        <p:spPr>
          <a:xfrm>
            <a:off x="428596" y="2000240"/>
            <a:ext cx="7929618" cy="3000396"/>
          </a:xfrm>
          <a:prstGeom prst="rect">
            <a:avLst/>
          </a:prstGeom>
        </p:spPr>
        <p:txBody>
          <a:bodyPr vert="horz" lIns="91440" tIns="45720" rIns="91440" bIns="45720" rtlCol="0">
            <a:normAutofit/>
          </a:bodyPr>
          <a:lstStyle/>
          <a:p>
            <a:pPr algn="ctr">
              <a:buClr>
                <a:srgbClr val="003E00"/>
              </a:buClr>
            </a:pPr>
            <a:endParaRPr lang="ru-RU" sz="1600" dirty="0" smtClean="0">
              <a:latin typeface="Times New Roman" pitchFamily="18" charset="0"/>
              <a:cs typeface="Times New Roman" pitchFamily="18" charset="0"/>
            </a:endParaRPr>
          </a:p>
        </p:txBody>
      </p:sp>
      <p:sp>
        <p:nvSpPr>
          <p:cNvPr id="8" name="Содержимое 2"/>
          <p:cNvSpPr txBox="1">
            <a:spLocks/>
          </p:cNvSpPr>
          <p:nvPr/>
        </p:nvSpPr>
        <p:spPr>
          <a:xfrm>
            <a:off x="785786" y="1785926"/>
            <a:ext cx="7358114" cy="2214578"/>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Содержимое 2"/>
          <p:cNvSpPr txBox="1">
            <a:spLocks/>
          </p:cNvSpPr>
          <p:nvPr/>
        </p:nvSpPr>
        <p:spPr>
          <a:xfrm>
            <a:off x="5500694" y="1500174"/>
            <a:ext cx="3071834" cy="1285884"/>
          </a:xfrm>
          <a:prstGeom prst="rect">
            <a:avLst/>
          </a:prstGeom>
        </p:spPr>
        <p:txBody>
          <a:bodyPr vert="horz" lIns="91440" tIns="45720" rIns="91440" bIns="45720" rtlCol="0">
            <a:normAutofit/>
          </a:bodyPr>
          <a:lstStyle/>
          <a:p>
            <a:pPr marL="512064" indent="-512064"/>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smtClean="0">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Содержимое 2"/>
          <p:cNvSpPr txBox="1">
            <a:spLocks/>
          </p:cNvSpPr>
          <p:nvPr/>
        </p:nvSpPr>
        <p:spPr>
          <a:xfrm>
            <a:off x="357158" y="3429000"/>
            <a:ext cx="4071966" cy="2214578"/>
          </a:xfrm>
          <a:prstGeom prst="rect">
            <a:avLst/>
          </a:prstGeom>
        </p:spPr>
        <p:txBody>
          <a:bodyPr vert="horz" lIns="91440" tIns="45720" rIns="91440" bIns="45720" rtlCol="0">
            <a:normAutofit/>
          </a:bodyPr>
          <a:lstStyle/>
          <a:p>
            <a:pPr marL="512064" indent="-512064"/>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smtClean="0">
              <a:latin typeface="Times New Roman" pitchFamily="18" charset="0"/>
              <a:cs typeface="Times New Roman" pitchFamily="18" charset="0"/>
            </a:endParaRPr>
          </a:p>
        </p:txBody>
      </p:sp>
      <p:sp>
        <p:nvSpPr>
          <p:cNvPr id="15" name="Содержимое 2"/>
          <p:cNvSpPr txBox="1">
            <a:spLocks/>
          </p:cNvSpPr>
          <p:nvPr/>
        </p:nvSpPr>
        <p:spPr>
          <a:xfrm>
            <a:off x="5572132" y="3714752"/>
            <a:ext cx="3071834" cy="1000132"/>
          </a:xfrm>
          <a:prstGeom prst="rect">
            <a:avLst/>
          </a:prstGeom>
        </p:spPr>
        <p:txBody>
          <a:bodyPr vert="horz" lIns="91440" tIns="45720" rIns="91440" bIns="45720" rtlCol="0">
            <a:normAutofit/>
          </a:bodyPr>
          <a:lstStyle/>
          <a:p>
            <a:pPr>
              <a:buClr>
                <a:srgbClr val="003E00"/>
              </a:buClr>
            </a:pPr>
            <a:endParaRPr lang="ru-RU" sz="1600" dirty="0" smtClean="0">
              <a:solidFill>
                <a:srgbClr val="008000"/>
              </a:solidFill>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8" name="Picture 7" descr="G:\ДО\ХенгДН\Образование\Мои лекции по Библии_Самара_2021\Новый точечный рисунок (7).bmp"/>
          <p:cNvPicPr>
            <a:picLocks noChangeAspect="1" noChangeArrowheads="1"/>
          </p:cNvPicPr>
          <p:nvPr/>
        </p:nvPicPr>
        <p:blipFill>
          <a:blip r:embed="rId4"/>
          <a:srcRect/>
          <a:stretch>
            <a:fillRect/>
          </a:stretch>
        </p:blipFill>
        <p:spPr bwMode="auto">
          <a:xfrm>
            <a:off x="8086725" y="5791200"/>
            <a:ext cx="1057275" cy="1066800"/>
          </a:xfrm>
          <a:prstGeom prst="rect">
            <a:avLst/>
          </a:prstGeom>
          <a:noFill/>
        </p:spPr>
      </p:pic>
      <p:sp>
        <p:nvSpPr>
          <p:cNvPr id="9" name="Заголовок 2"/>
          <p:cNvSpPr>
            <a:spLocks noGrp="1"/>
          </p:cNvSpPr>
          <p:nvPr>
            <p:ph type="title"/>
          </p:nvPr>
        </p:nvSpPr>
        <p:spPr>
          <a:xfrm>
            <a:off x="571472" y="428604"/>
            <a:ext cx="3357586" cy="2428892"/>
          </a:xfrm>
        </p:spPr>
        <p:txBody>
          <a:bodyPr>
            <a:normAutofit/>
          </a:bodyPr>
          <a:lstStyle/>
          <a:p>
            <a:pPr lvl="0"/>
            <a:r>
              <a:rPr sz="2800" smtClean="0">
                <a:solidFill>
                  <a:schemeClr val="bg1">
                    <a:lumMod val="50000"/>
                  </a:schemeClr>
                </a:solidFill>
                <a:cs typeface="Times New Roman" pitchFamily="18" charset="0"/>
              </a:rPr>
              <a:t>7</a:t>
            </a:r>
            <a:r>
              <a:rPr lang="ru-RU" sz="2800" dirty="0" smtClean="0">
                <a:solidFill>
                  <a:schemeClr val="bg1">
                    <a:lumMod val="50000"/>
                  </a:schemeClr>
                </a:solidFill>
                <a:cs typeface="Times New Roman" pitchFamily="18" charset="0"/>
              </a:rPr>
              <a:t>) Авария вертолета </a:t>
            </a:r>
            <a:r>
              <a:rPr lang="ru-RU" sz="2800" dirty="0" smtClean="0">
                <a:solidFill>
                  <a:schemeClr val="bg1">
                    <a:lumMod val="50000"/>
                  </a:schemeClr>
                </a:solidFill>
                <a:latin typeface="Times New Roman" pitchFamily="18" charset="0"/>
                <a:cs typeface="Times New Roman" pitchFamily="18" charset="0"/>
              </a:rPr>
              <a:t>(19.07.2008</a:t>
            </a:r>
            <a:r>
              <a:rPr lang="ru-RU" sz="2800" dirty="0" smtClean="0">
                <a:solidFill>
                  <a:schemeClr val="bg1">
                    <a:lumMod val="50000"/>
                  </a:schemeClr>
                </a:solidFill>
                <a:cs typeface="Times New Roman" pitchFamily="18" charset="0"/>
              </a:rPr>
              <a:t>)</a:t>
            </a:r>
            <a:r>
              <a:rPr lang="ru-RU" sz="3200" dirty="0" smtClean="0">
                <a:solidFill>
                  <a:schemeClr val="bg1">
                    <a:lumMod val="50000"/>
                  </a:schemeClr>
                </a:solidFill>
                <a:latin typeface="Times New Roman" pitchFamily="18" charset="0"/>
                <a:cs typeface="Times New Roman" pitchFamily="18" charset="0"/>
              </a:rPr>
              <a:t/>
            </a:r>
            <a:br>
              <a:rPr lang="ru-RU" sz="3200" dirty="0" smtClean="0">
                <a:solidFill>
                  <a:schemeClr val="bg1">
                    <a:lumMod val="50000"/>
                  </a:schemeClr>
                </a:solidFill>
                <a:latin typeface="Times New Roman" pitchFamily="18" charset="0"/>
                <a:cs typeface="Times New Roman" pitchFamily="18" charset="0"/>
              </a:rPr>
            </a:br>
            <a:endParaRPr lang="ru-RU" sz="3600" dirty="0">
              <a:solidFill>
                <a:schemeClr val="bg1">
                  <a:lumMod val="50000"/>
                </a:schemeClr>
              </a:solidFill>
            </a:endParaRPr>
          </a:p>
        </p:txBody>
      </p:sp>
      <p:sp>
        <p:nvSpPr>
          <p:cNvPr id="10" name="Заголовок 2"/>
          <p:cNvSpPr txBox="1">
            <a:spLocks/>
          </p:cNvSpPr>
          <p:nvPr/>
        </p:nvSpPr>
        <p:spPr>
          <a:xfrm>
            <a:off x="1000100" y="1785926"/>
            <a:ext cx="8501122" cy="4429156"/>
          </a:xfrm>
          <a:prstGeom prst="rect">
            <a:avLst/>
          </a:prstGeom>
          <a:ln w="6350" cap="rnd">
            <a:noFill/>
          </a:ln>
        </p:spPr>
        <p:txBody>
          <a:bodyPr vert="horz" rtlCol="0" anchor="b" anchorCtr="0">
            <a:normAutofit/>
          </a:bodyPr>
          <a:lstStyle/>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sp>
        <p:nvSpPr>
          <p:cNvPr id="11" name="Заголовок 2"/>
          <p:cNvSpPr txBox="1">
            <a:spLocks/>
          </p:cNvSpPr>
          <p:nvPr/>
        </p:nvSpPr>
        <p:spPr>
          <a:xfrm>
            <a:off x="357158" y="1142984"/>
            <a:ext cx="8501122" cy="3143272"/>
          </a:xfrm>
          <a:prstGeom prst="rect">
            <a:avLst/>
          </a:prstGeom>
          <a:ln w="6350" cap="rnd">
            <a:noFill/>
          </a:ln>
        </p:spPr>
        <p:txBody>
          <a:bodyPr vert="horz" rtlCol="0" anchor="b" anchorCtr="0">
            <a:normAutofit/>
          </a:bodyPr>
          <a:lstStyle/>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sp>
        <p:nvSpPr>
          <p:cNvPr id="13" name="Заголовок 2"/>
          <p:cNvSpPr txBox="1">
            <a:spLocks/>
          </p:cNvSpPr>
          <p:nvPr/>
        </p:nvSpPr>
        <p:spPr>
          <a:xfrm>
            <a:off x="785786" y="3571876"/>
            <a:ext cx="8143900" cy="2571768"/>
          </a:xfrm>
          <a:prstGeom prst="rect">
            <a:avLst/>
          </a:prstGeom>
          <a:ln w="6350" cap="rnd">
            <a:noFill/>
          </a:ln>
        </p:spPr>
        <p:txBody>
          <a:bodyPr vert="horz" rtlCol="0" anchor="b" anchorCtr="0">
            <a:normAutofit fontScale="97500"/>
          </a:bodyPr>
          <a:lstStyle/>
          <a:p>
            <a:pPr marL="0" marR="0" lvl="0" indent="0" algn="l" defTabSz="914400" rtl="0" eaLnBrk="1" fontAlgn="auto" latinLnBrk="0" hangingPunct="1">
              <a:lnSpc>
                <a:spcPct val="100000"/>
              </a:lnSpc>
              <a:spcBef>
                <a:spcPct val="0"/>
              </a:spcBef>
              <a:spcAft>
                <a:spcPts val="0"/>
              </a:spcAft>
              <a:buClrTx/>
              <a:buSzTx/>
              <a:buFontTx/>
              <a:buChar char="-"/>
              <a:tabLst/>
              <a:defRPr/>
            </a:pPr>
            <a:endParaRPr lang="ru-RU" sz="32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Char char="-"/>
              <a:tabLst/>
              <a:defRPr/>
            </a:pPr>
            <a:endParaRPr kumimoji="0" lang="ru-RU" sz="36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pic>
        <p:nvPicPr>
          <p:cNvPr id="1026" name="Picture 2" descr="G:\ДО\ХенгДН\Foto\авария вертолета_викорски_19.07.2008.jpg"/>
          <p:cNvPicPr>
            <a:picLocks noChangeAspect="1" noChangeArrowheads="1"/>
          </p:cNvPicPr>
          <p:nvPr/>
        </p:nvPicPr>
        <p:blipFill>
          <a:blip r:embed="rId5"/>
          <a:srcRect/>
          <a:stretch>
            <a:fillRect/>
          </a:stretch>
        </p:blipFill>
        <p:spPr bwMode="auto">
          <a:xfrm>
            <a:off x="0" y="3371850"/>
            <a:ext cx="5238750" cy="348615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ДО\ХенгДН\Foto\533cd1339dbd0ac5bec98937d0e1214f--sun-myung-moon-the-church.jpg"/>
          <p:cNvPicPr>
            <a:picLocks noChangeAspect="1" noChangeArrowheads="1"/>
          </p:cNvPicPr>
          <p:nvPr/>
        </p:nvPicPr>
        <p:blipFill>
          <a:blip r:embed="rId3"/>
          <a:srcRect/>
          <a:stretch>
            <a:fillRect/>
          </a:stretch>
        </p:blipFill>
        <p:spPr bwMode="auto">
          <a:xfrm>
            <a:off x="428596" y="1571612"/>
            <a:ext cx="3857620" cy="4842202"/>
          </a:xfrm>
          <a:prstGeom prst="rect">
            <a:avLst/>
          </a:prstGeom>
          <a:noFill/>
        </p:spPr>
      </p:pic>
      <p:sp>
        <p:nvSpPr>
          <p:cNvPr id="4" name="Содержимое 2"/>
          <p:cNvSpPr txBox="1">
            <a:spLocks/>
          </p:cNvSpPr>
          <p:nvPr/>
        </p:nvSpPr>
        <p:spPr>
          <a:xfrm>
            <a:off x="428596" y="1142984"/>
            <a:ext cx="3786214" cy="2286016"/>
          </a:xfrm>
          <a:prstGeom prst="rect">
            <a:avLst/>
          </a:prstGeom>
        </p:spPr>
        <p:txBody>
          <a:bodyPr vert="horz" lIns="91440" tIns="45720" rIns="91440" bIns="45720" rtlCol="0">
            <a:normAutofit/>
          </a:bodyPr>
          <a:lstStyle/>
          <a:p>
            <a:pPr algn="ctr">
              <a:buClr>
                <a:srgbClr val="003E00"/>
              </a:buClr>
            </a:pPr>
            <a:endParaRPr lang="ru-RU" sz="1600" dirty="0" smtClean="0">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Содержимое 2"/>
          <p:cNvSpPr txBox="1">
            <a:spLocks/>
          </p:cNvSpPr>
          <p:nvPr/>
        </p:nvSpPr>
        <p:spPr>
          <a:xfrm>
            <a:off x="1142976" y="4214818"/>
            <a:ext cx="7358114" cy="2214578"/>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Содержимое 2"/>
          <p:cNvSpPr txBox="1">
            <a:spLocks/>
          </p:cNvSpPr>
          <p:nvPr/>
        </p:nvSpPr>
        <p:spPr>
          <a:xfrm>
            <a:off x="5500694" y="1500174"/>
            <a:ext cx="3071834" cy="1285884"/>
          </a:xfrm>
          <a:prstGeom prst="rect">
            <a:avLst/>
          </a:prstGeom>
        </p:spPr>
        <p:txBody>
          <a:bodyPr vert="horz" lIns="91440" tIns="45720" rIns="91440" bIns="45720" rtlCol="0">
            <a:normAutofit/>
          </a:bodyPr>
          <a:lstStyle/>
          <a:p>
            <a:pPr marL="512064" indent="-512064"/>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smtClean="0">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Содержимое 2"/>
          <p:cNvSpPr txBox="1">
            <a:spLocks/>
          </p:cNvSpPr>
          <p:nvPr/>
        </p:nvSpPr>
        <p:spPr>
          <a:xfrm>
            <a:off x="785786" y="1857364"/>
            <a:ext cx="4071966" cy="2214578"/>
          </a:xfrm>
          <a:prstGeom prst="rect">
            <a:avLst/>
          </a:prstGeom>
        </p:spPr>
        <p:txBody>
          <a:bodyPr vert="horz" lIns="91440" tIns="45720" rIns="91440" bIns="45720" rtlCol="0">
            <a:normAutofit/>
          </a:bodyPr>
          <a:lstStyle/>
          <a:p>
            <a:pPr marL="512064" indent="-512064"/>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smtClean="0">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Содержимое 2"/>
          <p:cNvSpPr txBox="1">
            <a:spLocks/>
          </p:cNvSpPr>
          <p:nvPr/>
        </p:nvSpPr>
        <p:spPr>
          <a:xfrm>
            <a:off x="5572132" y="3714752"/>
            <a:ext cx="3071834" cy="1000132"/>
          </a:xfrm>
          <a:prstGeom prst="rect">
            <a:avLst/>
          </a:prstGeom>
        </p:spPr>
        <p:txBody>
          <a:bodyPr vert="horz" lIns="91440" tIns="45720" rIns="91440" bIns="45720" rtlCol="0">
            <a:normAutofit/>
          </a:bodyPr>
          <a:lstStyle/>
          <a:p>
            <a:pPr>
              <a:buClr>
                <a:srgbClr val="003E00"/>
              </a:buClr>
            </a:pPr>
            <a:endParaRPr lang="ru-RU" sz="1600" dirty="0" smtClean="0">
              <a:solidFill>
                <a:srgbClr val="008000"/>
              </a:solidFill>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8" name="Picture 7" descr="G:\ДО\ХенгДН\Образование\Мои лекции по Библии_Самара_2021\Новый точечный рисунок (7).bmp"/>
          <p:cNvPicPr>
            <a:picLocks noChangeAspect="1" noChangeArrowheads="1"/>
          </p:cNvPicPr>
          <p:nvPr/>
        </p:nvPicPr>
        <p:blipFill>
          <a:blip r:embed="rId4"/>
          <a:srcRect/>
          <a:stretch>
            <a:fillRect/>
          </a:stretch>
        </p:blipFill>
        <p:spPr bwMode="auto">
          <a:xfrm>
            <a:off x="8086725" y="5791200"/>
            <a:ext cx="1057275" cy="1066800"/>
          </a:xfrm>
          <a:prstGeom prst="rect">
            <a:avLst/>
          </a:prstGeom>
          <a:noFill/>
        </p:spPr>
      </p:pic>
      <p:sp>
        <p:nvSpPr>
          <p:cNvPr id="9" name="Заголовок 2"/>
          <p:cNvSpPr>
            <a:spLocks noGrp="1"/>
          </p:cNvSpPr>
          <p:nvPr>
            <p:ph type="title"/>
          </p:nvPr>
        </p:nvSpPr>
        <p:spPr>
          <a:xfrm>
            <a:off x="214282" y="357166"/>
            <a:ext cx="8501122" cy="928694"/>
          </a:xfrm>
        </p:spPr>
        <p:txBody>
          <a:bodyPr>
            <a:normAutofit/>
          </a:bodyPr>
          <a:lstStyle/>
          <a:p>
            <a:pPr algn="ctr"/>
            <a:r>
              <a:rPr lang="ru-RU" sz="3600" dirty="0" smtClean="0">
                <a:solidFill>
                  <a:schemeClr val="bg1">
                    <a:lumMod val="50000"/>
                  </a:schemeClr>
                </a:solidFill>
              </a:rPr>
              <a:t>Как выглядит преподобный Мун</a:t>
            </a:r>
            <a:endParaRPr lang="ru-RU" sz="3600" dirty="0">
              <a:solidFill>
                <a:schemeClr val="bg1">
                  <a:lumMod val="50000"/>
                </a:schemeClr>
              </a:solidFill>
            </a:endParaRPr>
          </a:p>
        </p:txBody>
      </p:sp>
      <p:sp>
        <p:nvSpPr>
          <p:cNvPr id="10" name="Заголовок 2"/>
          <p:cNvSpPr txBox="1">
            <a:spLocks/>
          </p:cNvSpPr>
          <p:nvPr/>
        </p:nvSpPr>
        <p:spPr>
          <a:xfrm>
            <a:off x="4429124" y="1643050"/>
            <a:ext cx="4714876" cy="4286280"/>
          </a:xfrm>
          <a:prstGeom prst="rect">
            <a:avLst/>
          </a:prstGeom>
          <a:ln w="6350" cap="rnd">
            <a:noFill/>
          </a:ln>
        </p:spPr>
        <p:txBody>
          <a:bodyPr vert="horz" rtlCol="0" anchor="b" anchorCtr="0">
            <a:normAutofit/>
          </a:bodyPr>
          <a:lstStyle/>
          <a:p>
            <a:pPr marR="0" lvl="0" indent="354013" defTabSz="914400" rtl="0" eaLnBrk="1" fontAlgn="auto" latinLnBrk="0" hangingPunct="1">
              <a:lnSpc>
                <a:spcPct val="100000"/>
              </a:lnSpc>
              <a:spcBef>
                <a:spcPct val="0"/>
              </a:spcBef>
              <a:spcAft>
                <a:spcPts val="0"/>
              </a:spcAft>
              <a:buClrTx/>
              <a:buSzTx/>
              <a:buFontTx/>
              <a:buChar char="-"/>
              <a:tabLst/>
              <a:defRPr/>
            </a:pPr>
            <a:r>
              <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Слова господина </a:t>
            </a:r>
            <a:r>
              <a:rPr kumimoji="0" lang="ru-RU" sz="2800" b="0" i="0" u="none" strike="noStrike" kern="1200" cap="none" spc="-100" normalizeH="0" baseline="0" noProof="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Куанг-Юл</a:t>
            </a:r>
            <a:r>
              <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 Ю, ответственного по делам культуры главного центра Церкви Объединения</a:t>
            </a: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ДО\ФотоИР\3k68r0o2yV4.jpg"/>
          <p:cNvPicPr>
            <a:picLocks noChangeAspect="1" noChangeArrowheads="1"/>
          </p:cNvPicPr>
          <p:nvPr/>
        </p:nvPicPr>
        <p:blipFill>
          <a:blip r:embed="rId2"/>
          <a:srcRect/>
          <a:stretch>
            <a:fillRect/>
          </a:stretch>
        </p:blipFill>
        <p:spPr bwMode="auto">
          <a:xfrm>
            <a:off x="5643570" y="428604"/>
            <a:ext cx="2928958" cy="4724126"/>
          </a:xfrm>
          <a:prstGeom prst="rect">
            <a:avLst/>
          </a:prstGeom>
          <a:noFill/>
        </p:spPr>
      </p:pic>
      <p:pic>
        <p:nvPicPr>
          <p:cNvPr id="6" name="Picture 7" descr="G:\ДО\ХенгДН\Образование\Мои лекции по Библии_Самара_2021\Новый точечный рисунок (7).bmp"/>
          <p:cNvPicPr>
            <a:picLocks noChangeAspect="1" noChangeArrowheads="1"/>
          </p:cNvPicPr>
          <p:nvPr/>
        </p:nvPicPr>
        <p:blipFill>
          <a:blip r:embed="rId3"/>
          <a:srcRect/>
          <a:stretch>
            <a:fillRect/>
          </a:stretch>
        </p:blipFill>
        <p:spPr bwMode="auto">
          <a:xfrm>
            <a:off x="8086725" y="5791200"/>
            <a:ext cx="1057275" cy="1066800"/>
          </a:xfrm>
          <a:prstGeom prst="rect">
            <a:avLst/>
          </a:prstGeom>
          <a:noFill/>
        </p:spPr>
      </p:pic>
      <p:pic>
        <p:nvPicPr>
          <p:cNvPr id="33794" name="Picture 2" descr="G:\ДО\ХенгДН\Foto\Новый точечный рисунок (8).bmp"/>
          <p:cNvPicPr>
            <a:picLocks noChangeAspect="1" noChangeArrowheads="1"/>
          </p:cNvPicPr>
          <p:nvPr/>
        </p:nvPicPr>
        <p:blipFill>
          <a:blip r:embed="rId4"/>
          <a:srcRect/>
          <a:stretch>
            <a:fillRect/>
          </a:stretch>
        </p:blipFill>
        <p:spPr bwMode="auto">
          <a:xfrm>
            <a:off x="500034" y="1357298"/>
            <a:ext cx="5002162" cy="4966602"/>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ДО\ХенгДН\Foto\Германия, Эссен, Фалькенхайм, 1969 год, 28 марта\166071774_4485885198094930_7544453246276794730_o.jpg"/>
          <p:cNvPicPr>
            <a:picLocks noChangeAspect="1" noChangeArrowheads="1"/>
          </p:cNvPicPr>
          <p:nvPr/>
        </p:nvPicPr>
        <p:blipFill>
          <a:blip r:embed="rId2"/>
          <a:srcRect/>
          <a:stretch>
            <a:fillRect/>
          </a:stretch>
        </p:blipFill>
        <p:spPr bwMode="auto">
          <a:xfrm>
            <a:off x="0" y="1142984"/>
            <a:ext cx="9144000" cy="4477080"/>
          </a:xfrm>
          <a:prstGeom prst="rect">
            <a:avLst/>
          </a:prstGeom>
          <a:noFill/>
        </p:spPr>
      </p:pic>
      <p:pic>
        <p:nvPicPr>
          <p:cNvPr id="5" name="Picture 7" descr="G:\ДО\ХенгДН\Образование\Мои лекции по Библии_Самара_2021\Новый точечный рисунок (7).bmp"/>
          <p:cNvPicPr>
            <a:picLocks noChangeAspect="1" noChangeArrowheads="1"/>
          </p:cNvPicPr>
          <p:nvPr/>
        </p:nvPicPr>
        <p:blipFill>
          <a:blip r:embed="rId3"/>
          <a:srcRect/>
          <a:stretch>
            <a:fillRect/>
          </a:stretch>
        </p:blipFill>
        <p:spPr bwMode="auto">
          <a:xfrm>
            <a:off x="8086725" y="5791200"/>
            <a:ext cx="1057275" cy="10668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ДО\ХенгДН\Foto\IMG-20210525-WA0000.jpg"/>
          <p:cNvPicPr>
            <a:picLocks noChangeAspect="1" noChangeArrowheads="1"/>
          </p:cNvPicPr>
          <p:nvPr/>
        </p:nvPicPr>
        <p:blipFill>
          <a:blip r:embed="rId2"/>
          <a:srcRect/>
          <a:stretch>
            <a:fillRect/>
          </a:stretch>
        </p:blipFill>
        <p:spPr bwMode="auto">
          <a:xfrm>
            <a:off x="4643438" y="2643158"/>
            <a:ext cx="2813819" cy="4214842"/>
          </a:xfrm>
          <a:prstGeom prst="rect">
            <a:avLst/>
          </a:prstGeom>
          <a:noFill/>
        </p:spPr>
      </p:pic>
      <p:pic>
        <p:nvPicPr>
          <p:cNvPr id="5" name="Picture 2" descr="D:\Хабаровск\Службы\Фотографии Истинной семьи\UM footprints\Chapter 2. The Unification Movement in Korea\ch2.23 - Rev.Moon speaking to members at the Chongpa-dong Ch.jpg"/>
          <p:cNvPicPr>
            <a:picLocks noChangeAspect="1" noChangeArrowheads="1"/>
          </p:cNvPicPr>
          <p:nvPr/>
        </p:nvPicPr>
        <p:blipFill>
          <a:blip r:embed="rId3" cstate="print"/>
          <a:srcRect/>
          <a:stretch>
            <a:fillRect/>
          </a:stretch>
        </p:blipFill>
        <p:spPr>
          <a:xfrm>
            <a:off x="5072034" y="0"/>
            <a:ext cx="4071966" cy="3189661"/>
          </a:xfrm>
          <a:prstGeom prst="rect">
            <a:avLst/>
          </a:prstGeom>
          <a:noFill/>
        </p:spPr>
      </p:pic>
      <p:pic>
        <p:nvPicPr>
          <p:cNvPr id="6" name="Picture 7" descr="G:\ДО\ХенгДН\Образование\Мои лекции по Библии_Самара_2021\Новый точечный рисунок (7).bmp"/>
          <p:cNvPicPr>
            <a:picLocks noGrp="1" noChangeAspect="1" noChangeArrowheads="1"/>
          </p:cNvPicPr>
          <p:nvPr>
            <p:ph idx="1"/>
          </p:nvPr>
        </p:nvPicPr>
        <p:blipFill>
          <a:blip r:embed="rId4"/>
          <a:srcRect/>
          <a:stretch>
            <a:fillRect/>
          </a:stretch>
        </p:blipFill>
        <p:spPr bwMode="auto">
          <a:xfrm>
            <a:off x="8086725" y="5791200"/>
            <a:ext cx="1057275" cy="1066800"/>
          </a:xfrm>
          <a:prstGeom prst="rect">
            <a:avLst/>
          </a:prstGeom>
          <a:noFill/>
        </p:spPr>
      </p:pic>
      <p:pic>
        <p:nvPicPr>
          <p:cNvPr id="32770" name="Picture 2" descr="G:\ДО\ХенгДН\Foto\Новый точечный рисунок (7).bmp"/>
          <p:cNvPicPr>
            <a:picLocks noChangeAspect="1" noChangeArrowheads="1"/>
          </p:cNvPicPr>
          <p:nvPr/>
        </p:nvPicPr>
        <p:blipFill>
          <a:blip r:embed="rId5"/>
          <a:srcRect/>
          <a:stretch>
            <a:fillRect/>
          </a:stretch>
        </p:blipFill>
        <p:spPr bwMode="auto">
          <a:xfrm>
            <a:off x="1" y="760306"/>
            <a:ext cx="3929058" cy="6097694"/>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4099" name="Picture 3" descr="G:\ДО\ФотоИР\Вон-Бок-Че — копия.jpg"/>
          <p:cNvPicPr>
            <a:picLocks noChangeAspect="1" noChangeArrowheads="1"/>
          </p:cNvPicPr>
          <p:nvPr/>
        </p:nvPicPr>
        <p:blipFill>
          <a:blip r:embed="rId2"/>
          <a:srcRect/>
          <a:stretch>
            <a:fillRect/>
          </a:stretch>
        </p:blipFill>
        <p:spPr bwMode="auto">
          <a:xfrm>
            <a:off x="0" y="357166"/>
            <a:ext cx="9144000" cy="61722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ДО\ХенгДН\Foto\59988643_2390165177684919_1930372222258511872_n.jpg"/>
          <p:cNvPicPr>
            <a:picLocks noChangeAspect="1" noChangeArrowheads="1"/>
          </p:cNvPicPr>
          <p:nvPr/>
        </p:nvPicPr>
        <p:blipFill>
          <a:blip r:embed="rId2"/>
          <a:srcRect/>
          <a:stretch>
            <a:fillRect/>
          </a:stretch>
        </p:blipFill>
        <p:spPr bwMode="auto">
          <a:xfrm>
            <a:off x="1785918" y="0"/>
            <a:ext cx="5507831" cy="6858000"/>
          </a:xfrm>
          <a:prstGeom prst="rect">
            <a:avLst/>
          </a:prstGeom>
          <a:noFill/>
        </p:spPr>
      </p:pic>
      <p:pic>
        <p:nvPicPr>
          <p:cNvPr id="5" name="Picture 7" descr="G:\ДО\ХенгДН\Образование\Мои лекции по Библии_Самара_2021\Новый точечный рисунок (7).bmp"/>
          <p:cNvPicPr>
            <a:picLocks noChangeAspect="1" noChangeArrowheads="1"/>
          </p:cNvPicPr>
          <p:nvPr/>
        </p:nvPicPr>
        <p:blipFill>
          <a:blip r:embed="rId3"/>
          <a:srcRect/>
          <a:stretch>
            <a:fillRect/>
          </a:stretch>
        </p:blipFill>
        <p:spPr bwMode="auto">
          <a:xfrm>
            <a:off x="8086725" y="5791200"/>
            <a:ext cx="1057275" cy="10668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3074" name="Picture 2" descr="G:\ДО\ФотоИР\375981_180010692098338_171136206_n.jpg"/>
          <p:cNvPicPr>
            <a:picLocks noChangeAspect="1" noChangeArrowheads="1"/>
          </p:cNvPicPr>
          <p:nvPr/>
        </p:nvPicPr>
        <p:blipFill>
          <a:blip r:embed="rId2"/>
          <a:srcRect/>
          <a:stretch>
            <a:fillRect/>
          </a:stretch>
        </p:blipFill>
        <p:spPr bwMode="auto">
          <a:xfrm>
            <a:off x="0" y="0"/>
            <a:ext cx="6572250" cy="6858000"/>
          </a:xfrm>
          <a:prstGeom prst="rect">
            <a:avLst/>
          </a:prstGeom>
          <a:noFill/>
        </p:spPr>
      </p:pic>
      <p:pic>
        <p:nvPicPr>
          <p:cNvPr id="3075" name="Picture 3" descr="G:\ДО\ФотоИР\944369_10205891858080912_5398109622313932428_n.jpg"/>
          <p:cNvPicPr>
            <a:picLocks noChangeAspect="1" noChangeArrowheads="1"/>
          </p:cNvPicPr>
          <p:nvPr/>
        </p:nvPicPr>
        <p:blipFill>
          <a:blip r:embed="rId3"/>
          <a:srcRect/>
          <a:stretch>
            <a:fillRect/>
          </a:stretch>
        </p:blipFill>
        <p:spPr bwMode="auto">
          <a:xfrm>
            <a:off x="5000629" y="-1"/>
            <a:ext cx="4143372" cy="6869839"/>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G:\ДО\ФотоИР\228960_photoто.jpeg"/>
          <p:cNvPicPr>
            <a:picLocks noChangeAspect="1" noChangeArrowheads="1"/>
          </p:cNvPicPr>
          <p:nvPr/>
        </p:nvPicPr>
        <p:blipFill>
          <a:blip r:embed="rId2"/>
          <a:srcRect/>
          <a:stretch>
            <a:fillRect/>
          </a:stretch>
        </p:blipFill>
        <p:spPr bwMode="auto">
          <a:xfrm>
            <a:off x="0" y="0"/>
            <a:ext cx="4612006" cy="6858000"/>
          </a:xfrm>
          <a:prstGeom prst="rect">
            <a:avLst/>
          </a:prstGeom>
          <a:noFill/>
        </p:spPr>
      </p:pic>
      <p:pic>
        <p:nvPicPr>
          <p:cNvPr id="1026" name="Picture 2" descr="G:\ДО\ХенгДН\Foto\57435701_10205976327484370_7216345501745020928_n.jpg"/>
          <p:cNvPicPr>
            <a:picLocks noChangeAspect="1" noChangeArrowheads="1"/>
          </p:cNvPicPr>
          <p:nvPr/>
        </p:nvPicPr>
        <p:blipFill>
          <a:blip r:embed="rId3"/>
          <a:srcRect/>
          <a:stretch>
            <a:fillRect/>
          </a:stretch>
        </p:blipFill>
        <p:spPr bwMode="auto">
          <a:xfrm>
            <a:off x="3507582" y="0"/>
            <a:ext cx="5636418" cy="6858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6146" name="Picture 2" descr="G:\ДО\ФотоИР\5fg9j5lvL60.jpg"/>
          <p:cNvPicPr>
            <a:picLocks noChangeAspect="1" noChangeArrowheads="1"/>
          </p:cNvPicPr>
          <p:nvPr/>
        </p:nvPicPr>
        <p:blipFill>
          <a:blip r:embed="rId2"/>
          <a:srcRect/>
          <a:stretch>
            <a:fillRect/>
          </a:stretch>
        </p:blipFill>
        <p:spPr bwMode="auto">
          <a:xfrm>
            <a:off x="-1143000" y="0"/>
            <a:ext cx="10287000" cy="694372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ДО\ХенгДН\Foto\деревня Отца.jpg"/>
          <p:cNvPicPr>
            <a:picLocks noChangeAspect="1" noChangeArrowheads="1"/>
          </p:cNvPicPr>
          <p:nvPr/>
        </p:nvPicPr>
        <p:blipFill>
          <a:blip r:embed="rId3"/>
          <a:srcRect/>
          <a:stretch>
            <a:fillRect/>
          </a:stretch>
        </p:blipFill>
        <p:spPr bwMode="auto">
          <a:xfrm>
            <a:off x="357158" y="2928934"/>
            <a:ext cx="4845053" cy="3633790"/>
          </a:xfrm>
          <a:prstGeom prst="rect">
            <a:avLst/>
          </a:prstGeom>
          <a:noFill/>
        </p:spPr>
      </p:pic>
      <p:sp>
        <p:nvSpPr>
          <p:cNvPr id="4" name="Содержимое 2"/>
          <p:cNvSpPr txBox="1">
            <a:spLocks/>
          </p:cNvSpPr>
          <p:nvPr/>
        </p:nvSpPr>
        <p:spPr>
          <a:xfrm>
            <a:off x="428596" y="1142984"/>
            <a:ext cx="3786214" cy="2286016"/>
          </a:xfrm>
          <a:prstGeom prst="rect">
            <a:avLst/>
          </a:prstGeom>
        </p:spPr>
        <p:txBody>
          <a:bodyPr vert="horz" lIns="91440" tIns="45720" rIns="91440" bIns="45720" rtlCol="0">
            <a:normAutofit/>
          </a:bodyPr>
          <a:lstStyle/>
          <a:p>
            <a:pPr algn="ctr">
              <a:buClr>
                <a:srgbClr val="003E00"/>
              </a:buClr>
            </a:pPr>
            <a:endParaRPr lang="ru-RU" sz="1600" dirty="0" smtClean="0">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Содержимое 2"/>
          <p:cNvSpPr txBox="1">
            <a:spLocks/>
          </p:cNvSpPr>
          <p:nvPr/>
        </p:nvSpPr>
        <p:spPr>
          <a:xfrm>
            <a:off x="1142976" y="4214818"/>
            <a:ext cx="7358114" cy="2214578"/>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Содержимое 2"/>
          <p:cNvSpPr txBox="1">
            <a:spLocks/>
          </p:cNvSpPr>
          <p:nvPr/>
        </p:nvSpPr>
        <p:spPr>
          <a:xfrm>
            <a:off x="5500694" y="1500174"/>
            <a:ext cx="3071834" cy="1285884"/>
          </a:xfrm>
          <a:prstGeom prst="rect">
            <a:avLst/>
          </a:prstGeom>
        </p:spPr>
        <p:txBody>
          <a:bodyPr vert="horz" lIns="91440" tIns="45720" rIns="91440" bIns="45720" rtlCol="0">
            <a:normAutofit/>
          </a:bodyPr>
          <a:lstStyle/>
          <a:p>
            <a:pPr marL="512064" indent="-512064"/>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smtClean="0">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Содержимое 2"/>
          <p:cNvSpPr txBox="1">
            <a:spLocks/>
          </p:cNvSpPr>
          <p:nvPr/>
        </p:nvSpPr>
        <p:spPr>
          <a:xfrm>
            <a:off x="357158" y="3429000"/>
            <a:ext cx="4071966" cy="2214578"/>
          </a:xfrm>
          <a:prstGeom prst="rect">
            <a:avLst/>
          </a:prstGeom>
        </p:spPr>
        <p:txBody>
          <a:bodyPr vert="horz" lIns="91440" tIns="45720" rIns="91440" bIns="45720" rtlCol="0">
            <a:normAutofit/>
          </a:bodyPr>
          <a:lstStyle/>
          <a:p>
            <a:pPr marL="512064" indent="-512064"/>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smtClean="0">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Содержимое 2"/>
          <p:cNvSpPr txBox="1">
            <a:spLocks/>
          </p:cNvSpPr>
          <p:nvPr/>
        </p:nvSpPr>
        <p:spPr>
          <a:xfrm>
            <a:off x="5572132" y="3714752"/>
            <a:ext cx="3071834" cy="1000132"/>
          </a:xfrm>
          <a:prstGeom prst="rect">
            <a:avLst/>
          </a:prstGeom>
        </p:spPr>
        <p:txBody>
          <a:bodyPr vert="horz" lIns="91440" tIns="45720" rIns="91440" bIns="45720" rtlCol="0">
            <a:normAutofit/>
          </a:bodyPr>
          <a:lstStyle/>
          <a:p>
            <a:pPr>
              <a:buClr>
                <a:srgbClr val="003E00"/>
              </a:buClr>
            </a:pPr>
            <a:endParaRPr lang="ru-RU" sz="1600" dirty="0" smtClean="0">
              <a:solidFill>
                <a:srgbClr val="008000"/>
              </a:solidFill>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8" name="Picture 7" descr="G:\ДО\ХенгДН\Образование\Мои лекции по Библии_Самара_2021\Новый точечный рисунок (7).bmp"/>
          <p:cNvPicPr>
            <a:picLocks noChangeAspect="1" noChangeArrowheads="1"/>
          </p:cNvPicPr>
          <p:nvPr/>
        </p:nvPicPr>
        <p:blipFill>
          <a:blip r:embed="rId4"/>
          <a:srcRect/>
          <a:stretch>
            <a:fillRect/>
          </a:stretch>
        </p:blipFill>
        <p:spPr bwMode="auto">
          <a:xfrm>
            <a:off x="8086725" y="5791200"/>
            <a:ext cx="1057275" cy="1066800"/>
          </a:xfrm>
          <a:prstGeom prst="rect">
            <a:avLst/>
          </a:prstGeom>
          <a:noFill/>
        </p:spPr>
      </p:pic>
      <p:sp>
        <p:nvSpPr>
          <p:cNvPr id="9" name="Заголовок 2"/>
          <p:cNvSpPr>
            <a:spLocks noGrp="1"/>
          </p:cNvSpPr>
          <p:nvPr>
            <p:ph type="title"/>
          </p:nvPr>
        </p:nvSpPr>
        <p:spPr>
          <a:xfrm>
            <a:off x="357158" y="142852"/>
            <a:ext cx="8501122" cy="785818"/>
          </a:xfrm>
        </p:spPr>
        <p:txBody>
          <a:bodyPr>
            <a:normAutofit/>
          </a:bodyPr>
          <a:lstStyle/>
          <a:p>
            <a:pPr algn="ctr"/>
            <a:r>
              <a:rPr lang="ru-RU" sz="3600" dirty="0" smtClean="0">
                <a:solidFill>
                  <a:schemeClr val="bg1">
                    <a:lumMod val="50000"/>
                  </a:schemeClr>
                </a:solidFill>
                <a:latin typeface="Times New Roman" pitchFamily="18" charset="0"/>
                <a:cs typeface="Times New Roman" pitchFamily="18" charset="0"/>
              </a:rPr>
              <a:t>Семья Отца, обстоятельства рождения:</a:t>
            </a:r>
            <a:endParaRPr lang="ru-RU" sz="3600" dirty="0">
              <a:solidFill>
                <a:schemeClr val="bg1">
                  <a:lumMod val="50000"/>
                </a:schemeClr>
              </a:solidFill>
            </a:endParaRPr>
          </a:p>
        </p:txBody>
      </p:sp>
      <p:sp>
        <p:nvSpPr>
          <p:cNvPr id="10" name="Заголовок 2"/>
          <p:cNvSpPr txBox="1">
            <a:spLocks/>
          </p:cNvSpPr>
          <p:nvPr/>
        </p:nvSpPr>
        <p:spPr>
          <a:xfrm>
            <a:off x="357158" y="1000108"/>
            <a:ext cx="8501122" cy="1857388"/>
          </a:xfrm>
          <a:prstGeom prst="rect">
            <a:avLst/>
          </a:prstGeom>
          <a:ln w="6350" cap="rnd">
            <a:noFill/>
          </a:ln>
        </p:spPr>
        <p:txBody>
          <a:bodyPr vert="horz" rtlCol="0" anchor="b" anchorCtr="0">
            <a:normAutofit/>
          </a:bodyPr>
          <a:lstStyle/>
          <a:p>
            <a:pPr marR="0" lvl="0" indent="354013" defTabSz="914400" rtl="0" eaLnBrk="1" fontAlgn="auto" latinLnBrk="0" hangingPunct="1">
              <a:lnSpc>
                <a:spcPct val="100000"/>
              </a:lnSpc>
              <a:spcBef>
                <a:spcPct val="0"/>
              </a:spcBef>
              <a:spcAft>
                <a:spcPts val="0"/>
              </a:spcAft>
              <a:buClrTx/>
              <a:buSzTx/>
              <a:buFont typeface="Arial" pitchFamily="34" charset="0"/>
              <a:buChar char="•"/>
              <a:tabLst/>
              <a:defRPr/>
            </a:pPr>
            <a:r>
              <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Times New Roman" pitchFamily="18" charset="0"/>
                <a:ea typeface="+mj-ea"/>
                <a:cs typeface="Times New Roman" pitchFamily="18" charset="0"/>
              </a:rPr>
              <a:t>Родился</a:t>
            </a:r>
            <a:r>
              <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Times New Roman" pitchFamily="18" charset="0"/>
                <a:ea typeface="+mj-ea"/>
                <a:cs typeface="Times New Roman" pitchFamily="18" charset="0"/>
              </a:rPr>
              <a:t> 25.02.1920 г. (06.01 по лунному к</a:t>
            </a:r>
            <a:r>
              <a:rPr lang="ru-RU" sz="2800" spc="-10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Times New Roman" pitchFamily="18" charset="0"/>
                <a:ea typeface="+mj-ea"/>
                <a:cs typeface="Times New Roman" pitchFamily="18" charset="0"/>
              </a:rPr>
              <a:t>алендарю</a:t>
            </a:r>
            <a:r>
              <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Times New Roman" pitchFamily="18" charset="0"/>
                <a:ea typeface="+mj-ea"/>
                <a:cs typeface="Times New Roman" pitchFamily="18" charset="0"/>
              </a:rPr>
              <a:t>) в деревне </a:t>
            </a:r>
            <a:r>
              <a:rPr kumimoji="0" lang="ru-RU" sz="2800" b="0" i="0" u="none" strike="noStrike" kern="1200" cap="none" spc="-100" normalizeH="0" noProof="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Times New Roman" pitchFamily="18" charset="0"/>
                <a:ea typeface="+mj-ea"/>
                <a:cs typeface="Times New Roman" pitchFamily="18" charset="0"/>
              </a:rPr>
              <a:t>Сансари</a:t>
            </a:r>
            <a:r>
              <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Times New Roman" pitchFamily="18" charset="0"/>
                <a:ea typeface="+mj-ea"/>
                <a:cs typeface="Times New Roman" pitchFamily="18" charset="0"/>
              </a:rPr>
              <a:t>, в уезде </a:t>
            </a:r>
            <a:r>
              <a:rPr kumimoji="0" lang="ru-RU" sz="2800" b="0" i="0" u="none" strike="noStrike" kern="1200" cap="none" spc="-100" normalizeH="0" noProof="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Times New Roman" pitchFamily="18" charset="0"/>
                <a:ea typeface="+mj-ea"/>
                <a:cs typeface="Times New Roman" pitchFamily="18" charset="0"/>
              </a:rPr>
              <a:t>Чонджу</a:t>
            </a:r>
            <a:r>
              <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Times New Roman" pitchFamily="18" charset="0"/>
                <a:ea typeface="+mj-ea"/>
                <a:cs typeface="Times New Roman" pitchFamily="18" charset="0"/>
              </a:rPr>
              <a:t> провинции </a:t>
            </a:r>
            <a:r>
              <a:rPr kumimoji="0" lang="ru-RU" sz="2800" b="0" i="0" u="none" strike="noStrike" kern="1200" cap="none" spc="-100" normalizeH="0" noProof="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Times New Roman" pitchFamily="18" charset="0"/>
                <a:ea typeface="+mj-ea"/>
                <a:cs typeface="Times New Roman" pitchFamily="18" charset="0"/>
              </a:rPr>
              <a:t>Пхёнан</a:t>
            </a:r>
            <a:r>
              <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Times New Roman" pitchFamily="18" charset="0"/>
                <a:ea typeface="+mj-ea"/>
                <a:cs typeface="Times New Roman" pitchFamily="18" charset="0"/>
              </a:rPr>
              <a:t> (территория современной Северной Кореи). Маленькая деревня на 15-16 домов.</a:t>
            </a:r>
            <a:endPar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Times New Roman" pitchFamily="18" charset="0"/>
              <a:ea typeface="+mj-ea"/>
              <a:cs typeface="Times New Roman" pitchFamily="18" charset="0"/>
            </a:endParaRPr>
          </a:p>
        </p:txBody>
      </p:sp>
      <p:sp>
        <p:nvSpPr>
          <p:cNvPr id="11" name="Заголовок 2"/>
          <p:cNvSpPr txBox="1">
            <a:spLocks/>
          </p:cNvSpPr>
          <p:nvPr/>
        </p:nvSpPr>
        <p:spPr>
          <a:xfrm>
            <a:off x="5214942" y="2786058"/>
            <a:ext cx="3929058" cy="3429024"/>
          </a:xfrm>
          <a:prstGeom prst="rect">
            <a:avLst/>
          </a:prstGeom>
          <a:ln w="6350" cap="rnd">
            <a:noFill/>
          </a:ln>
        </p:spPr>
        <p:txBody>
          <a:bodyPr vert="horz" rtlCol="0" anchor="b" anchorCtr="0">
            <a:normAutofit/>
          </a:bodyPr>
          <a:lstStyle/>
          <a:p>
            <a:pPr lvl="0" indent="354013">
              <a:spcBef>
                <a:spcPct val="0"/>
              </a:spcBef>
              <a:buFont typeface="Arial" pitchFamily="34" charset="0"/>
              <a:buChar char="•"/>
              <a:defRPr/>
            </a:pP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Times New Roman" pitchFamily="18" charset="0"/>
                <a:cs typeface="Times New Roman" pitchFamily="18" charset="0"/>
              </a:rPr>
              <a:t>В детстве Отца звали </a:t>
            </a:r>
            <a:r>
              <a:rPr lang="ru-RU" sz="2800" spc="-10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Times New Roman" pitchFamily="18" charset="0"/>
                <a:cs typeface="Times New Roman" pitchFamily="18" charset="0"/>
              </a:rPr>
              <a:t>Ён-Мён</a:t>
            </a: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Times New Roman" pitchFamily="18" charset="0"/>
                <a:cs typeface="Times New Roman" pitchFamily="18" charset="0"/>
              </a:rPr>
              <a:t>.</a:t>
            </a:r>
          </a:p>
          <a:p>
            <a:pPr lvl="0" indent="354013">
              <a:spcBef>
                <a:spcPct val="0"/>
              </a:spcBef>
              <a:buFont typeface="Arial" pitchFamily="34" charset="0"/>
              <a:buChar char="•"/>
              <a:defRPr/>
            </a:pP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Times New Roman" pitchFamily="18" charset="0"/>
                <a:cs typeface="Times New Roman" pitchFamily="18" charset="0"/>
              </a:rPr>
              <a:t>Родители: Мун Кён Ю и Ким Кён Ге. </a:t>
            </a:r>
          </a:p>
          <a:p>
            <a:pPr lvl="0" indent="354013">
              <a:spcBef>
                <a:spcPct val="0"/>
              </a:spcBef>
              <a:buFont typeface="Arial" pitchFamily="34" charset="0"/>
              <a:buChar char="•"/>
              <a:defRPr/>
            </a:pP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Times New Roman" pitchFamily="18" charset="0"/>
                <a:cs typeface="Times New Roman" pitchFamily="18" charset="0"/>
              </a:rPr>
              <a:t>Второй сын (13 детей).</a:t>
            </a:r>
          </a:p>
          <a:p>
            <a:pPr lvl="0" indent="354013">
              <a:spcBef>
                <a:spcPct val="0"/>
              </a:spcBef>
              <a:buFont typeface="Arial" pitchFamily="34" charset="0"/>
              <a:buChar char="•"/>
              <a:defRPr/>
            </a:pPr>
            <a:endParaRPr lang="ru-RU" sz="36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2"/>
          <p:cNvSpPr txBox="1">
            <a:spLocks/>
          </p:cNvSpPr>
          <p:nvPr/>
        </p:nvSpPr>
        <p:spPr>
          <a:xfrm>
            <a:off x="428596" y="1142984"/>
            <a:ext cx="3786214" cy="2286016"/>
          </a:xfrm>
          <a:prstGeom prst="rect">
            <a:avLst/>
          </a:prstGeom>
        </p:spPr>
        <p:txBody>
          <a:bodyPr vert="horz" lIns="91440" tIns="45720" rIns="91440" bIns="45720" rtlCol="0">
            <a:normAutofit/>
          </a:bodyPr>
          <a:lstStyle/>
          <a:p>
            <a:pPr algn="ctr">
              <a:buClr>
                <a:srgbClr val="003E00"/>
              </a:buClr>
            </a:pPr>
            <a:endParaRPr lang="ru-RU" sz="1600" dirty="0" smtClean="0">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Содержимое 2"/>
          <p:cNvSpPr txBox="1">
            <a:spLocks/>
          </p:cNvSpPr>
          <p:nvPr/>
        </p:nvSpPr>
        <p:spPr>
          <a:xfrm>
            <a:off x="1142976" y="4214818"/>
            <a:ext cx="7358114" cy="2214578"/>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Содержимое 2"/>
          <p:cNvSpPr txBox="1">
            <a:spLocks/>
          </p:cNvSpPr>
          <p:nvPr/>
        </p:nvSpPr>
        <p:spPr>
          <a:xfrm>
            <a:off x="5500694" y="1500174"/>
            <a:ext cx="3071834" cy="1285884"/>
          </a:xfrm>
          <a:prstGeom prst="rect">
            <a:avLst/>
          </a:prstGeom>
        </p:spPr>
        <p:txBody>
          <a:bodyPr vert="horz" lIns="91440" tIns="45720" rIns="91440" bIns="45720" rtlCol="0">
            <a:normAutofit/>
          </a:bodyPr>
          <a:lstStyle/>
          <a:p>
            <a:pPr marL="512064" indent="-512064"/>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smtClean="0">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Содержимое 2"/>
          <p:cNvSpPr txBox="1">
            <a:spLocks/>
          </p:cNvSpPr>
          <p:nvPr/>
        </p:nvSpPr>
        <p:spPr>
          <a:xfrm>
            <a:off x="785786" y="1857364"/>
            <a:ext cx="4071966" cy="2214578"/>
          </a:xfrm>
          <a:prstGeom prst="rect">
            <a:avLst/>
          </a:prstGeom>
        </p:spPr>
        <p:txBody>
          <a:bodyPr vert="horz" lIns="91440" tIns="45720" rIns="91440" bIns="45720" rtlCol="0">
            <a:normAutofit/>
          </a:bodyPr>
          <a:lstStyle/>
          <a:p>
            <a:pPr marL="512064" indent="-512064"/>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smtClean="0">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Содержимое 2"/>
          <p:cNvSpPr txBox="1">
            <a:spLocks/>
          </p:cNvSpPr>
          <p:nvPr/>
        </p:nvSpPr>
        <p:spPr>
          <a:xfrm>
            <a:off x="5572132" y="3714752"/>
            <a:ext cx="3071834" cy="1000132"/>
          </a:xfrm>
          <a:prstGeom prst="rect">
            <a:avLst/>
          </a:prstGeom>
        </p:spPr>
        <p:txBody>
          <a:bodyPr vert="horz" lIns="91440" tIns="45720" rIns="91440" bIns="45720" rtlCol="0">
            <a:normAutofit/>
          </a:bodyPr>
          <a:lstStyle/>
          <a:p>
            <a:pPr>
              <a:buClr>
                <a:srgbClr val="003E00"/>
              </a:buClr>
            </a:pPr>
            <a:endParaRPr lang="ru-RU" sz="1600" dirty="0" smtClean="0">
              <a:solidFill>
                <a:srgbClr val="008000"/>
              </a:solidFill>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8" name="Picture 7" descr="G:\ДО\ХенгДН\Образование\Мои лекции по Библии_Самара_2021\Новый точечный рисунок (7).bmp"/>
          <p:cNvPicPr>
            <a:picLocks noChangeAspect="1" noChangeArrowheads="1"/>
          </p:cNvPicPr>
          <p:nvPr/>
        </p:nvPicPr>
        <p:blipFill>
          <a:blip r:embed="rId3"/>
          <a:srcRect/>
          <a:stretch>
            <a:fillRect/>
          </a:stretch>
        </p:blipFill>
        <p:spPr bwMode="auto">
          <a:xfrm>
            <a:off x="8086725" y="5791200"/>
            <a:ext cx="1057275" cy="1066800"/>
          </a:xfrm>
          <a:prstGeom prst="rect">
            <a:avLst/>
          </a:prstGeom>
          <a:noFill/>
        </p:spPr>
      </p:pic>
      <p:sp>
        <p:nvSpPr>
          <p:cNvPr id="9" name="Заголовок 2"/>
          <p:cNvSpPr>
            <a:spLocks noGrp="1"/>
          </p:cNvSpPr>
          <p:nvPr>
            <p:ph type="title"/>
          </p:nvPr>
        </p:nvSpPr>
        <p:spPr>
          <a:xfrm>
            <a:off x="142844" y="142852"/>
            <a:ext cx="8501122" cy="1000132"/>
          </a:xfrm>
        </p:spPr>
        <p:txBody>
          <a:bodyPr>
            <a:normAutofit/>
          </a:bodyPr>
          <a:lstStyle/>
          <a:p>
            <a:pPr algn="ctr"/>
            <a:r>
              <a:rPr lang="ru-RU" sz="3600" dirty="0" smtClean="0">
                <a:solidFill>
                  <a:schemeClr val="bg1">
                    <a:lumMod val="50000"/>
                  </a:schemeClr>
                </a:solidFill>
              </a:rPr>
              <a:t>Любовь к природе</a:t>
            </a:r>
            <a:endParaRPr lang="ru-RU" sz="3600" dirty="0">
              <a:solidFill>
                <a:schemeClr val="bg1">
                  <a:lumMod val="50000"/>
                </a:schemeClr>
              </a:solidFill>
            </a:endParaRPr>
          </a:p>
        </p:txBody>
      </p:sp>
      <p:sp>
        <p:nvSpPr>
          <p:cNvPr id="10" name="Заголовок 2"/>
          <p:cNvSpPr txBox="1">
            <a:spLocks/>
          </p:cNvSpPr>
          <p:nvPr/>
        </p:nvSpPr>
        <p:spPr>
          <a:xfrm>
            <a:off x="500034" y="1214422"/>
            <a:ext cx="8643966" cy="3071834"/>
          </a:xfrm>
          <a:prstGeom prst="rect">
            <a:avLst/>
          </a:prstGeom>
          <a:ln w="6350" cap="rnd">
            <a:noFill/>
          </a:ln>
        </p:spPr>
        <p:txBody>
          <a:bodyPr vert="horz" rtlCol="0" anchor="b" anchorCtr="0">
            <a:normAutofit/>
          </a:bodyPr>
          <a:lstStyle/>
          <a:p>
            <a:pPr marR="0" lvl="0" indent="354013" defTabSz="914400" rtl="0" eaLnBrk="1" fontAlgn="auto" latinLnBrk="0" hangingPunct="1">
              <a:lnSpc>
                <a:spcPct val="100000"/>
              </a:lnSpc>
              <a:spcBef>
                <a:spcPct val="0"/>
              </a:spcBef>
              <a:spcAft>
                <a:spcPts val="0"/>
              </a:spcAft>
              <a:buClrTx/>
              <a:buSzTx/>
              <a:buFontTx/>
              <a:buChar char="-"/>
              <a:tabLst/>
              <a:defRPr/>
            </a:pPr>
            <a:r>
              <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Слова Отца о природе</a:t>
            </a:r>
          </a:p>
          <a:p>
            <a:pPr marR="0" lvl="0" indent="354013" defTabSz="914400" rtl="0" eaLnBrk="1" fontAlgn="auto" latinLnBrk="0" hangingPunct="1">
              <a:lnSpc>
                <a:spcPct val="100000"/>
              </a:lnSpc>
              <a:spcBef>
                <a:spcPct val="0"/>
              </a:spcBef>
              <a:spcAft>
                <a:spcPts val="0"/>
              </a:spcAft>
              <a:buClrTx/>
              <a:buSzTx/>
              <a:buFontTx/>
              <a:buChar char="-"/>
              <a:tabLst/>
              <a:defRPr/>
            </a:pP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Образ жизни</a:t>
            </a:r>
          </a:p>
          <a:p>
            <a:pPr marR="0" lvl="0" indent="354013" defTabSz="914400" rtl="0" eaLnBrk="1" fontAlgn="auto" latinLnBrk="0" hangingPunct="1">
              <a:lnSpc>
                <a:spcPct val="100000"/>
              </a:lnSpc>
              <a:spcBef>
                <a:spcPct val="0"/>
              </a:spcBef>
              <a:spcAft>
                <a:spcPts val="0"/>
              </a:spcAft>
              <a:buClrTx/>
              <a:buSzTx/>
              <a:buFontTx/>
              <a:buChar char="-"/>
              <a:tabLst/>
              <a:defRPr/>
            </a:pPr>
            <a:r>
              <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Ловец</a:t>
            </a: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 </a:t>
            </a:r>
            <a:r>
              <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душ человеческих</a:t>
            </a:r>
          </a:p>
          <a:p>
            <a:pPr marR="0" lvl="0" indent="354013" defTabSz="914400" rtl="0" eaLnBrk="1" fontAlgn="auto" latinLnBrk="0" hangingPunct="1">
              <a:lnSpc>
                <a:spcPct val="100000"/>
              </a:lnSpc>
              <a:spcBef>
                <a:spcPct val="0"/>
              </a:spcBef>
              <a:spcAft>
                <a:spcPts val="0"/>
              </a:spcAft>
              <a:buClrTx/>
              <a:buSzTx/>
              <a:buFontTx/>
              <a:buChar char="-"/>
              <a:tabLst/>
              <a:defRPr/>
            </a:pPr>
            <a:r>
              <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Слова </a:t>
            </a:r>
            <a:r>
              <a:rPr kumimoji="0" lang="ru-RU" sz="2800" b="0" i="0" u="none" strike="noStrike" kern="1200" cap="none" spc="-100" normalizeH="0" noProof="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Чон-Фан</a:t>
            </a:r>
            <a:r>
              <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 </a:t>
            </a:r>
            <a:r>
              <a:rPr kumimoji="0" lang="ru-RU" sz="2800" b="0" i="0" u="none" strike="noStrike" kern="1200" cap="none" spc="-100" normalizeH="0" noProof="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Куак</a:t>
            </a:r>
            <a:endPar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pic>
        <p:nvPicPr>
          <p:cNvPr id="10242" name="Picture 2" descr="G:\ДО\ФотоИР\05-28-2013 12_44_22PM.jpg"/>
          <p:cNvPicPr>
            <a:picLocks noChangeAspect="1" noChangeArrowheads="1"/>
          </p:cNvPicPr>
          <p:nvPr/>
        </p:nvPicPr>
        <p:blipFill>
          <a:blip r:embed="rId4" cstate="print"/>
          <a:srcRect/>
          <a:stretch>
            <a:fillRect/>
          </a:stretch>
        </p:blipFill>
        <p:spPr bwMode="auto">
          <a:xfrm>
            <a:off x="1714480" y="3000372"/>
            <a:ext cx="5570021" cy="3714776"/>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2051" name="Picture 3" descr="G:\ДО\ХенгДН\Foto\57407339_10205976326604348_8172330098561646592_n.jpg"/>
          <p:cNvPicPr>
            <a:picLocks noChangeAspect="1" noChangeArrowheads="1"/>
          </p:cNvPicPr>
          <p:nvPr/>
        </p:nvPicPr>
        <p:blipFill>
          <a:blip r:embed="rId2"/>
          <a:srcRect/>
          <a:stretch>
            <a:fillRect/>
          </a:stretch>
        </p:blipFill>
        <p:spPr bwMode="auto">
          <a:xfrm>
            <a:off x="0" y="357166"/>
            <a:ext cx="9144000" cy="6172199"/>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4" name="Picture 2" descr="G:\ДО\ХенгДН\Foto\moon_web_2294_s630x425.jpg"/>
          <p:cNvPicPr>
            <a:picLocks noGrp="1" noChangeAspect="1" noChangeArrowheads="1"/>
          </p:cNvPicPr>
          <p:nvPr>
            <p:ph idx="1"/>
          </p:nvPr>
        </p:nvPicPr>
        <p:blipFill>
          <a:blip r:embed="rId2"/>
          <a:srcRect/>
          <a:stretch>
            <a:fillRect/>
          </a:stretch>
        </p:blipFill>
        <p:spPr bwMode="auto">
          <a:xfrm>
            <a:off x="0" y="330539"/>
            <a:ext cx="9144000" cy="6168571"/>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3074" name="Picture 2" descr="G:\ДО\ХенгДН\Foto\54430310_2305277586173679_4575514722983477248_n.jpg"/>
          <p:cNvPicPr>
            <a:picLocks noChangeAspect="1" noChangeArrowheads="1"/>
          </p:cNvPicPr>
          <p:nvPr/>
        </p:nvPicPr>
        <p:blipFill>
          <a:blip r:embed="rId2"/>
          <a:srcRect/>
          <a:stretch>
            <a:fillRect/>
          </a:stretch>
        </p:blipFill>
        <p:spPr bwMode="auto">
          <a:xfrm>
            <a:off x="0" y="285728"/>
            <a:ext cx="9144000" cy="6209369"/>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lstStyle/>
          <a:p>
            <a:endParaRPr lang="ru-RU"/>
          </a:p>
        </p:txBody>
      </p:sp>
      <p:pic>
        <p:nvPicPr>
          <p:cNvPr id="5123" name="Picture 3" descr="G:\ДО\ФотоИР\FishingKodiak.jpg"/>
          <p:cNvPicPr>
            <a:picLocks noChangeAspect="1" noChangeArrowheads="1"/>
          </p:cNvPicPr>
          <p:nvPr/>
        </p:nvPicPr>
        <p:blipFill>
          <a:blip r:embed="rId2"/>
          <a:srcRect/>
          <a:stretch>
            <a:fillRect/>
          </a:stretch>
        </p:blipFill>
        <p:spPr bwMode="auto">
          <a:xfrm>
            <a:off x="3827435" y="0"/>
            <a:ext cx="5316565" cy="6858000"/>
          </a:xfrm>
          <a:prstGeom prst="rect">
            <a:avLst/>
          </a:prstGeom>
          <a:noFill/>
        </p:spPr>
      </p:pic>
      <p:pic>
        <p:nvPicPr>
          <p:cNvPr id="5122" name="Picture 2" descr="G:\ДО\ХенгДН\Foto\21751614_10215036298807933_5735017768375381701_n.jpg"/>
          <p:cNvPicPr>
            <a:picLocks noChangeAspect="1" noChangeArrowheads="1"/>
          </p:cNvPicPr>
          <p:nvPr/>
        </p:nvPicPr>
        <p:blipFill>
          <a:blip r:embed="rId3"/>
          <a:srcRect/>
          <a:stretch>
            <a:fillRect/>
          </a:stretch>
        </p:blipFill>
        <p:spPr bwMode="auto">
          <a:xfrm>
            <a:off x="0" y="0"/>
            <a:ext cx="4342819" cy="6858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8194" name="Picture 2" descr="G:\ДО\ФотоИР\11825925_706272466185375_2529230876370594830_n.jpg"/>
          <p:cNvPicPr>
            <a:picLocks noChangeAspect="1" noChangeArrowheads="1"/>
          </p:cNvPicPr>
          <p:nvPr/>
        </p:nvPicPr>
        <p:blipFill>
          <a:blip r:embed="rId2"/>
          <a:srcRect/>
          <a:stretch>
            <a:fillRect/>
          </a:stretch>
        </p:blipFill>
        <p:spPr bwMode="auto">
          <a:xfrm>
            <a:off x="0" y="122294"/>
            <a:ext cx="9144000" cy="6535049"/>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2"/>
          <p:cNvSpPr>
            <a:spLocks noGrp="1"/>
          </p:cNvSpPr>
          <p:nvPr>
            <p:ph type="title"/>
          </p:nvPr>
        </p:nvSpPr>
        <p:spPr>
          <a:xfrm>
            <a:off x="457200" y="152400"/>
            <a:ext cx="8229600" cy="990584"/>
          </a:xfrm>
        </p:spPr>
        <p:txBody>
          <a:bodyPr>
            <a:normAutofit/>
          </a:bodyPr>
          <a:lstStyle/>
          <a:p>
            <a:pPr algn="ctr"/>
            <a:r>
              <a:rPr lang="ru-RU" sz="3600" dirty="0" smtClean="0">
                <a:solidFill>
                  <a:schemeClr val="bg1">
                    <a:lumMod val="50000"/>
                  </a:schemeClr>
                </a:solidFill>
                <a:latin typeface="Times New Roman" pitchFamily="18" charset="0"/>
                <a:cs typeface="Times New Roman" pitchFamily="18" charset="0"/>
              </a:rPr>
              <a:t>Члены семьи (</a:t>
            </a:r>
            <a:r>
              <a:rPr lang="ru-RU" sz="3600" dirty="0" err="1" smtClean="0">
                <a:solidFill>
                  <a:schemeClr val="bg1">
                    <a:lumMod val="50000"/>
                  </a:schemeClr>
                </a:solidFill>
                <a:latin typeface="Times New Roman" pitchFamily="18" charset="0"/>
                <a:cs typeface="Times New Roman" pitchFamily="18" charset="0"/>
              </a:rPr>
              <a:t>щикку</a:t>
            </a:r>
            <a:r>
              <a:rPr lang="ru-RU" sz="3600" dirty="0" smtClean="0">
                <a:solidFill>
                  <a:schemeClr val="bg1">
                    <a:lumMod val="50000"/>
                  </a:schemeClr>
                </a:solidFill>
                <a:latin typeface="Times New Roman" pitchFamily="18" charset="0"/>
                <a:cs typeface="Times New Roman" pitchFamily="18" charset="0"/>
              </a:rPr>
              <a:t>)</a:t>
            </a:r>
            <a:endParaRPr lang="ru-RU" sz="3600" dirty="0">
              <a:solidFill>
                <a:schemeClr val="bg1">
                  <a:lumMod val="50000"/>
                </a:schemeClr>
              </a:solidFill>
            </a:endParaRPr>
          </a:p>
        </p:txBody>
      </p:sp>
      <p:sp>
        <p:nvSpPr>
          <p:cNvPr id="5" name="Заголовок 2"/>
          <p:cNvSpPr txBox="1">
            <a:spLocks/>
          </p:cNvSpPr>
          <p:nvPr/>
        </p:nvSpPr>
        <p:spPr>
          <a:xfrm>
            <a:off x="214282" y="1071546"/>
            <a:ext cx="8715436" cy="1000132"/>
          </a:xfrm>
          <a:prstGeom prst="rect">
            <a:avLst/>
          </a:prstGeom>
          <a:ln w="6350" cap="rnd">
            <a:noFill/>
          </a:ln>
        </p:spPr>
        <p:txBody>
          <a:bodyPr vert="horz" rtlCol="0" anchor="b" anchorCtr="0">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6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Times New Roman" pitchFamily="18" charset="0"/>
                <a:ea typeface="+mj-ea"/>
                <a:cs typeface="Times New Roman" pitchFamily="18" charset="0"/>
              </a:rPr>
              <a:t>Любовь и привязанность между людьми внутри церкви, как члены одной семьи.</a:t>
            </a:r>
            <a:endParaRPr kumimoji="0" lang="ru-RU" sz="36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pic>
        <p:nvPicPr>
          <p:cNvPr id="12290" name="Picture 2" descr="G:\ДО\ХенгДН\Foto\1965, 1 feb.jpg"/>
          <p:cNvPicPr>
            <a:picLocks noChangeAspect="1" noChangeArrowheads="1"/>
          </p:cNvPicPr>
          <p:nvPr/>
        </p:nvPicPr>
        <p:blipFill>
          <a:blip r:embed="rId3"/>
          <a:srcRect/>
          <a:stretch>
            <a:fillRect/>
          </a:stretch>
        </p:blipFill>
        <p:spPr bwMode="auto">
          <a:xfrm>
            <a:off x="1142976" y="2214554"/>
            <a:ext cx="6858048" cy="4433621"/>
          </a:xfrm>
          <a:prstGeom prst="rect">
            <a:avLst/>
          </a:prstGeom>
          <a:noFill/>
        </p:spPr>
      </p:pic>
      <p:pic>
        <p:nvPicPr>
          <p:cNvPr id="6" name="Picture 7" descr="G:\ДО\ХенгДН\Образование\Мои лекции по Библии_Самара_2021\Новый точечный рисунок (7).bmp"/>
          <p:cNvPicPr>
            <a:picLocks noChangeAspect="1" noChangeArrowheads="1"/>
          </p:cNvPicPr>
          <p:nvPr/>
        </p:nvPicPr>
        <p:blipFill>
          <a:blip r:embed="rId4"/>
          <a:srcRect/>
          <a:stretch>
            <a:fillRect/>
          </a:stretch>
        </p:blipFill>
        <p:spPr bwMode="auto">
          <a:xfrm>
            <a:off x="8086725" y="5791200"/>
            <a:ext cx="1057275" cy="10668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5" name="Picture 7" descr="G:\ДО\ХенгДН\Образование\Мои лекции по Библии_Самара_2021\Новый точечный рисунок (7).bmp"/>
          <p:cNvPicPr>
            <a:picLocks noChangeAspect="1" noChangeArrowheads="1"/>
          </p:cNvPicPr>
          <p:nvPr/>
        </p:nvPicPr>
        <p:blipFill>
          <a:blip r:embed="rId2"/>
          <a:srcRect/>
          <a:stretch>
            <a:fillRect/>
          </a:stretch>
        </p:blipFill>
        <p:spPr bwMode="auto">
          <a:xfrm>
            <a:off x="8086725" y="5791200"/>
            <a:ext cx="1057275" cy="1066800"/>
          </a:xfrm>
          <a:prstGeom prst="rect">
            <a:avLst/>
          </a:prstGeom>
          <a:noFill/>
        </p:spPr>
      </p:pic>
      <p:pic>
        <p:nvPicPr>
          <p:cNvPr id="7170" name="Picture 2" descr="G:\ДО\ФотоИР\05-28-2013 11_35_25AM.jpg"/>
          <p:cNvPicPr>
            <a:picLocks noChangeAspect="1" noChangeArrowheads="1"/>
          </p:cNvPicPr>
          <p:nvPr/>
        </p:nvPicPr>
        <p:blipFill>
          <a:blip r:embed="rId3"/>
          <a:srcRect/>
          <a:stretch>
            <a:fillRect/>
          </a:stretch>
        </p:blipFill>
        <p:spPr bwMode="auto">
          <a:xfrm>
            <a:off x="642910" y="571480"/>
            <a:ext cx="8001056" cy="5244725"/>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4" name="Picture 2" descr="G:\ДО\ФотоИР\212076248.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9218" name="Picture 2" descr="G:\ДО\ХенгДН\Foto\60703631_2413049475396489_7189888344287870976_n.jpg"/>
          <p:cNvPicPr>
            <a:picLocks noChangeAspect="1" noChangeArrowheads="1"/>
          </p:cNvPicPr>
          <p:nvPr/>
        </p:nvPicPr>
        <p:blipFill>
          <a:blip r:embed="rId2"/>
          <a:srcRect/>
          <a:stretch>
            <a:fillRect/>
          </a:stretch>
        </p:blipFill>
        <p:spPr bwMode="auto">
          <a:xfrm>
            <a:off x="4021930" y="-1"/>
            <a:ext cx="5122070" cy="6858001"/>
          </a:xfrm>
          <a:prstGeom prst="rect">
            <a:avLst/>
          </a:prstGeom>
          <a:noFill/>
        </p:spPr>
      </p:pic>
      <p:pic>
        <p:nvPicPr>
          <p:cNvPr id="9220" name="Picture 4" descr="G:\ДО\ФотоИР\TP_fish_Choe — копия.jpg"/>
          <p:cNvPicPr>
            <a:picLocks noChangeAspect="1" noChangeArrowheads="1"/>
          </p:cNvPicPr>
          <p:nvPr/>
        </p:nvPicPr>
        <p:blipFill>
          <a:blip r:embed="rId3"/>
          <a:srcRect/>
          <a:stretch>
            <a:fillRect/>
          </a:stretch>
        </p:blipFill>
        <p:spPr bwMode="auto">
          <a:xfrm>
            <a:off x="0" y="0"/>
            <a:ext cx="4969025" cy="6858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6146" name="Picture 2" descr="G:\ДО\ХенгДН\Foto\13072828_947280392056603_6935879613944646574_o.jpg"/>
          <p:cNvPicPr>
            <a:picLocks noChangeAspect="1" noChangeArrowheads="1"/>
          </p:cNvPicPr>
          <p:nvPr/>
        </p:nvPicPr>
        <p:blipFill>
          <a:blip r:embed="rId2"/>
          <a:srcRect/>
          <a:stretch>
            <a:fillRect/>
          </a:stretch>
        </p:blipFill>
        <p:spPr bwMode="auto">
          <a:xfrm>
            <a:off x="214282" y="0"/>
            <a:ext cx="8718038" cy="68580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dirty="0"/>
          </a:p>
        </p:txBody>
      </p:sp>
      <p:pic>
        <p:nvPicPr>
          <p:cNvPr id="9218" name="Picture 2" descr="G:\ДО\ФотоИР\13416735_1127750937286053_4022058781729793713_o.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12290" name="Picture 2" descr="G:\ДО\ФотоИР\212076470.jpg"/>
          <p:cNvPicPr>
            <a:picLocks noChangeAspect="1" noChangeArrowheads="1"/>
          </p:cNvPicPr>
          <p:nvPr/>
        </p:nvPicPr>
        <p:blipFill>
          <a:blip r:embed="rId2"/>
          <a:srcRect/>
          <a:stretch>
            <a:fillRect/>
          </a:stretch>
        </p:blipFill>
        <p:spPr bwMode="auto">
          <a:xfrm>
            <a:off x="0" y="114301"/>
            <a:ext cx="9144000" cy="6743699"/>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13314" name="Picture 2" descr="G:\ДО\Видео с Истинным Отцом\фото для ролика\994703_10205885348478176_6398244475739321375_n.jpg"/>
          <p:cNvPicPr>
            <a:picLocks noChangeAspect="1" noChangeArrowheads="1"/>
          </p:cNvPicPr>
          <p:nvPr/>
        </p:nvPicPr>
        <p:blipFill>
          <a:blip r:embed="rId2"/>
          <a:srcRect/>
          <a:stretch>
            <a:fillRect/>
          </a:stretch>
        </p:blipFill>
        <p:spPr bwMode="auto">
          <a:xfrm>
            <a:off x="500034" y="0"/>
            <a:ext cx="8219786" cy="68580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13314" name="Picture 2" descr="G:\ДО\ФотоИР\GlJBJ6xP62Q.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G:\ДО\ХенгДН\Образование\Мои лекции по Библии_Самара_2021\Новый точечный рисунок (7).bmp"/>
          <p:cNvPicPr>
            <a:picLocks noChangeAspect="1" noChangeArrowheads="1"/>
          </p:cNvPicPr>
          <p:nvPr/>
        </p:nvPicPr>
        <p:blipFill>
          <a:blip r:embed="rId2"/>
          <a:srcRect/>
          <a:stretch>
            <a:fillRect/>
          </a:stretch>
        </p:blipFill>
        <p:spPr bwMode="auto">
          <a:xfrm>
            <a:off x="8086725" y="5791200"/>
            <a:ext cx="1057275" cy="1066800"/>
          </a:xfrm>
          <a:prstGeom prst="rect">
            <a:avLst/>
          </a:prstGeom>
          <a:noFill/>
        </p:spPr>
      </p:pic>
      <p:pic>
        <p:nvPicPr>
          <p:cNvPr id="4" name="Picture 3" descr="G:\ДО\ХенгДН\Foto\41303400_2296145470399801_805407020558581760_n.jpg"/>
          <p:cNvPicPr>
            <a:picLocks noGrp="1" noChangeAspect="1" noChangeArrowheads="1"/>
          </p:cNvPicPr>
          <p:nvPr>
            <p:ph idx="1"/>
          </p:nvPr>
        </p:nvPicPr>
        <p:blipFill>
          <a:blip r:embed="rId3"/>
          <a:srcRect/>
          <a:stretch>
            <a:fillRect/>
          </a:stretch>
        </p:blipFill>
        <p:spPr bwMode="auto">
          <a:xfrm>
            <a:off x="0" y="0"/>
            <a:ext cx="7951306" cy="6858001"/>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10242" name="Picture 2" descr="G:\ДО\ФотоИР\19238078_10155479707899886_2278005297434574379_o.jpg"/>
          <p:cNvPicPr>
            <a:picLocks noChangeAspect="1" noChangeArrowheads="1"/>
          </p:cNvPicPr>
          <p:nvPr/>
        </p:nvPicPr>
        <p:blipFill>
          <a:blip r:embed="rId2"/>
          <a:srcRect/>
          <a:stretch>
            <a:fillRect/>
          </a:stretch>
        </p:blipFill>
        <p:spPr bwMode="auto">
          <a:xfrm>
            <a:off x="58679" y="0"/>
            <a:ext cx="9143999" cy="68580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ДО\ХенгДН\Foto\162463331_4578746138807198_7548039132745389011_n.jpg"/>
          <p:cNvPicPr>
            <a:picLocks noChangeAspect="1" noChangeArrowheads="1"/>
          </p:cNvPicPr>
          <p:nvPr/>
        </p:nvPicPr>
        <p:blipFill>
          <a:blip r:embed="rId2"/>
          <a:srcRect/>
          <a:stretch>
            <a:fillRect/>
          </a:stretch>
        </p:blipFill>
        <p:spPr bwMode="auto">
          <a:xfrm>
            <a:off x="571472" y="500042"/>
            <a:ext cx="8029575" cy="5676900"/>
          </a:xfrm>
          <a:prstGeom prst="rect">
            <a:avLst/>
          </a:prstGeom>
          <a:noFill/>
        </p:spPr>
      </p:pic>
      <p:pic>
        <p:nvPicPr>
          <p:cNvPr id="10249" name="Picture 9" descr="G:\ДО\ХенгДН\Образование\Мои лекции по Библии_Самара_2021\Новый точечный рисунок (8) — копия.bmp"/>
          <p:cNvPicPr>
            <a:picLocks noChangeAspect="1" noChangeArrowheads="1"/>
          </p:cNvPicPr>
          <p:nvPr/>
        </p:nvPicPr>
        <p:blipFill>
          <a:blip r:embed="rId3"/>
          <a:srcRect/>
          <a:stretch>
            <a:fillRect/>
          </a:stretch>
        </p:blipFill>
        <p:spPr bwMode="auto">
          <a:xfrm>
            <a:off x="8086725" y="5791200"/>
            <a:ext cx="1057275" cy="10668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7170" name="Picture 2" descr="G:\ДО\ХенгДН\Foto\^07A9E3737A21639E1CD76134481C6486A1D37C372C90DD4E6B^pimgpsh_fullsize_distr.jpg"/>
          <p:cNvPicPr>
            <a:picLocks noChangeAspect="1" noChangeArrowheads="1"/>
          </p:cNvPicPr>
          <p:nvPr/>
        </p:nvPicPr>
        <p:blipFill>
          <a:blip r:embed="rId2"/>
          <a:srcRect/>
          <a:stretch>
            <a:fillRect/>
          </a:stretch>
        </p:blipFill>
        <p:spPr bwMode="auto">
          <a:xfrm>
            <a:off x="0" y="0"/>
            <a:ext cx="4586287" cy="6858000"/>
          </a:xfrm>
          <a:prstGeom prst="rect">
            <a:avLst/>
          </a:prstGeom>
          <a:noFill/>
        </p:spPr>
      </p:pic>
      <p:pic>
        <p:nvPicPr>
          <p:cNvPr id="7171" name="Picture 3" descr="G:\ДО\ХенгДН\Foto\28576993_1721419877908963_2487606541897780216_n.jpg"/>
          <p:cNvPicPr>
            <a:picLocks noChangeAspect="1" noChangeArrowheads="1"/>
          </p:cNvPicPr>
          <p:nvPr/>
        </p:nvPicPr>
        <p:blipFill>
          <a:blip r:embed="rId3"/>
          <a:srcRect/>
          <a:stretch>
            <a:fillRect/>
          </a:stretch>
        </p:blipFill>
        <p:spPr bwMode="auto">
          <a:xfrm>
            <a:off x="4149449" y="0"/>
            <a:ext cx="4994551" cy="68580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ДО\ФотоИР\TP_pray_Choe — копия.jpg"/>
          <p:cNvPicPr>
            <a:picLocks noChangeAspect="1" noChangeArrowheads="1"/>
          </p:cNvPicPr>
          <p:nvPr/>
        </p:nvPicPr>
        <p:blipFill>
          <a:blip r:embed="rId2"/>
          <a:srcRect/>
          <a:stretch>
            <a:fillRect/>
          </a:stretch>
        </p:blipFill>
        <p:spPr bwMode="auto">
          <a:xfrm>
            <a:off x="0" y="0"/>
            <a:ext cx="8080673" cy="6858000"/>
          </a:xfrm>
          <a:prstGeom prst="rect">
            <a:avLst/>
          </a:prstGeom>
          <a:noFill/>
        </p:spPr>
      </p:pic>
      <p:pic>
        <p:nvPicPr>
          <p:cNvPr id="6" name="Picture 7" descr="G:\ДО\ХенгДН\Образование\Мои лекции по Библии_Самара_2021\Новый точечный рисунок (7).bmp"/>
          <p:cNvPicPr>
            <a:picLocks noChangeAspect="1" noChangeArrowheads="1"/>
          </p:cNvPicPr>
          <p:nvPr/>
        </p:nvPicPr>
        <p:blipFill>
          <a:blip r:embed="rId3"/>
          <a:srcRect/>
          <a:stretch>
            <a:fillRect/>
          </a:stretch>
        </p:blipFill>
        <p:spPr bwMode="auto">
          <a:xfrm>
            <a:off x="8086725" y="5791200"/>
            <a:ext cx="1057275" cy="10668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G:\ДО\ХенгДН\Foto\33025505.jpg"/>
          <p:cNvPicPr>
            <a:picLocks noChangeAspect="1" noChangeArrowheads="1"/>
          </p:cNvPicPr>
          <p:nvPr/>
        </p:nvPicPr>
        <p:blipFill>
          <a:blip r:embed="rId2"/>
          <a:srcRect/>
          <a:stretch>
            <a:fillRect/>
          </a:stretch>
        </p:blipFill>
        <p:spPr bwMode="auto">
          <a:xfrm>
            <a:off x="0" y="500042"/>
            <a:ext cx="9144000" cy="5280821"/>
          </a:xfrm>
          <a:prstGeom prst="rect">
            <a:avLst/>
          </a:prstGeom>
          <a:noFill/>
        </p:spPr>
      </p:pic>
      <p:pic>
        <p:nvPicPr>
          <p:cNvPr id="7" name="Picture 7" descr="G:\ДО\ХенгДН\Образование\Мои лекции по Библии_Самара_2021\Новый точечный рисунок (7).bmp"/>
          <p:cNvPicPr>
            <a:picLocks noChangeAspect="1" noChangeArrowheads="1"/>
          </p:cNvPicPr>
          <p:nvPr/>
        </p:nvPicPr>
        <p:blipFill>
          <a:blip r:embed="rId3"/>
          <a:srcRect/>
          <a:stretch>
            <a:fillRect/>
          </a:stretch>
        </p:blipFill>
        <p:spPr bwMode="auto">
          <a:xfrm>
            <a:off x="8086725" y="5791200"/>
            <a:ext cx="1057275" cy="10668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G:\ДО\ХенгДН\Foto\59774317_10205976325924331_4044970048702382080_n.jpg"/>
          <p:cNvPicPr>
            <a:picLocks noGrp="1" noChangeAspect="1" noChangeArrowheads="1"/>
          </p:cNvPicPr>
          <p:nvPr>
            <p:ph idx="1"/>
          </p:nvPr>
        </p:nvPicPr>
        <p:blipFill>
          <a:blip r:embed="rId2"/>
          <a:srcRect/>
          <a:stretch>
            <a:fillRect/>
          </a:stretch>
        </p:blipFill>
        <p:spPr bwMode="auto">
          <a:xfrm>
            <a:off x="1571604" y="2994426"/>
            <a:ext cx="3929058" cy="3863574"/>
          </a:xfrm>
          <a:prstGeom prst="rect">
            <a:avLst/>
          </a:prstGeom>
          <a:noFill/>
        </p:spPr>
      </p:pic>
      <p:pic>
        <p:nvPicPr>
          <p:cNvPr id="5" name="Picture 3" descr="G:\ДО\ФотоИР\3608.jpg"/>
          <p:cNvPicPr>
            <a:picLocks noChangeAspect="1" noChangeArrowheads="1"/>
          </p:cNvPicPr>
          <p:nvPr/>
        </p:nvPicPr>
        <p:blipFill>
          <a:blip r:embed="rId3"/>
          <a:srcRect/>
          <a:stretch>
            <a:fillRect/>
          </a:stretch>
        </p:blipFill>
        <p:spPr bwMode="auto">
          <a:xfrm>
            <a:off x="0" y="0"/>
            <a:ext cx="3500430" cy="3662555"/>
          </a:xfrm>
          <a:prstGeom prst="rect">
            <a:avLst/>
          </a:prstGeom>
          <a:noFill/>
        </p:spPr>
      </p:pic>
      <p:pic>
        <p:nvPicPr>
          <p:cNvPr id="6" name="Picture 7" descr="G:\ДО\ХенгДН\Образование\Мои лекции по Библии_Самара_2021\Новый точечный рисунок (7).bmp"/>
          <p:cNvPicPr>
            <a:picLocks noChangeAspect="1" noChangeArrowheads="1"/>
          </p:cNvPicPr>
          <p:nvPr/>
        </p:nvPicPr>
        <p:blipFill>
          <a:blip r:embed="rId4"/>
          <a:srcRect/>
          <a:stretch>
            <a:fillRect/>
          </a:stretch>
        </p:blipFill>
        <p:spPr bwMode="auto">
          <a:xfrm>
            <a:off x="8086725" y="5791200"/>
            <a:ext cx="1057275" cy="1066800"/>
          </a:xfrm>
          <a:prstGeom prst="rect">
            <a:avLst/>
          </a:prstGeom>
          <a:noFill/>
        </p:spPr>
      </p:pic>
      <p:pic>
        <p:nvPicPr>
          <p:cNvPr id="10242" name="Picture 2" descr="G:\ДО\ХенгДН\Foto\60227555_2401163919918378_4472959296321093632_n.jpg"/>
          <p:cNvPicPr>
            <a:picLocks noChangeAspect="1" noChangeArrowheads="1"/>
          </p:cNvPicPr>
          <p:nvPr/>
        </p:nvPicPr>
        <p:blipFill>
          <a:blip r:embed="rId5"/>
          <a:srcRect/>
          <a:stretch>
            <a:fillRect/>
          </a:stretch>
        </p:blipFill>
        <p:spPr bwMode="auto">
          <a:xfrm>
            <a:off x="5500662" y="0"/>
            <a:ext cx="3643338" cy="5465007"/>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ДО\ФотоИР\3617.jpg"/>
          <p:cNvPicPr>
            <a:picLocks noChangeAspect="1" noChangeArrowheads="1"/>
          </p:cNvPicPr>
          <p:nvPr/>
        </p:nvPicPr>
        <p:blipFill>
          <a:blip r:embed="rId2"/>
          <a:srcRect/>
          <a:stretch>
            <a:fillRect/>
          </a:stretch>
        </p:blipFill>
        <p:spPr bwMode="auto">
          <a:xfrm>
            <a:off x="0" y="1397371"/>
            <a:ext cx="4143372" cy="5460629"/>
          </a:xfrm>
          <a:prstGeom prst="rect">
            <a:avLst/>
          </a:prstGeom>
          <a:noFill/>
        </p:spPr>
      </p:pic>
      <p:pic>
        <p:nvPicPr>
          <p:cNvPr id="1028" name="Picture 4" descr="G:\ДО\Видео с Истинным Отцом\фото для ролика\300099_403233526442719_1266292796_n.jpg"/>
          <p:cNvPicPr>
            <a:picLocks noChangeAspect="1" noChangeArrowheads="1"/>
          </p:cNvPicPr>
          <p:nvPr/>
        </p:nvPicPr>
        <p:blipFill>
          <a:blip r:embed="rId3"/>
          <a:srcRect/>
          <a:stretch>
            <a:fillRect/>
          </a:stretch>
        </p:blipFill>
        <p:spPr bwMode="auto">
          <a:xfrm>
            <a:off x="4107658" y="0"/>
            <a:ext cx="5036342" cy="68580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7410" name="Picture 2" descr="G:\ДО\ХенгДН\Foto\62600636_2445246948843408_3533199020069486592_n.jpg"/>
          <p:cNvPicPr>
            <a:picLocks noChangeAspect="1" noChangeArrowheads="1"/>
          </p:cNvPicPr>
          <p:nvPr/>
        </p:nvPicPr>
        <p:blipFill>
          <a:blip r:embed="rId2"/>
          <a:srcRect/>
          <a:stretch>
            <a:fillRect/>
          </a:stretch>
        </p:blipFill>
        <p:spPr bwMode="auto">
          <a:xfrm>
            <a:off x="428596" y="0"/>
            <a:ext cx="8429684" cy="5743696"/>
          </a:xfrm>
          <a:prstGeom prst="rect">
            <a:avLst/>
          </a:prstGeom>
          <a:noFill/>
        </p:spPr>
      </p:pic>
      <p:pic>
        <p:nvPicPr>
          <p:cNvPr id="5" name="Picture 7" descr="G:\ДО\ХенгДН\Образование\Мои лекции по Библии_Самара_2021\Новый точечный рисунок (7).bmp"/>
          <p:cNvPicPr>
            <a:picLocks noChangeAspect="1" noChangeArrowheads="1"/>
          </p:cNvPicPr>
          <p:nvPr/>
        </p:nvPicPr>
        <p:blipFill>
          <a:blip r:embed="rId3"/>
          <a:srcRect/>
          <a:stretch>
            <a:fillRect/>
          </a:stretch>
        </p:blipFill>
        <p:spPr bwMode="auto">
          <a:xfrm>
            <a:off x="8086725" y="5791200"/>
            <a:ext cx="1057275" cy="10668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2"/>
          <p:cNvSpPr txBox="1">
            <a:spLocks/>
          </p:cNvSpPr>
          <p:nvPr/>
        </p:nvSpPr>
        <p:spPr>
          <a:xfrm>
            <a:off x="428596" y="1142984"/>
            <a:ext cx="3786214" cy="2286016"/>
          </a:xfrm>
          <a:prstGeom prst="rect">
            <a:avLst/>
          </a:prstGeom>
        </p:spPr>
        <p:txBody>
          <a:bodyPr vert="horz" lIns="91440" tIns="45720" rIns="91440" bIns="45720" rtlCol="0">
            <a:normAutofit/>
          </a:bodyPr>
          <a:lstStyle/>
          <a:p>
            <a:pPr algn="ctr">
              <a:buClr>
                <a:srgbClr val="003E00"/>
              </a:buClr>
            </a:pPr>
            <a:endParaRPr lang="ru-RU" sz="1600" dirty="0" smtClean="0">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Содержимое 2"/>
          <p:cNvSpPr txBox="1">
            <a:spLocks/>
          </p:cNvSpPr>
          <p:nvPr/>
        </p:nvSpPr>
        <p:spPr>
          <a:xfrm>
            <a:off x="1142976" y="4214818"/>
            <a:ext cx="7358114" cy="2214578"/>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Содержимое 2"/>
          <p:cNvSpPr txBox="1">
            <a:spLocks/>
          </p:cNvSpPr>
          <p:nvPr/>
        </p:nvSpPr>
        <p:spPr>
          <a:xfrm>
            <a:off x="5500694" y="1500174"/>
            <a:ext cx="3071834" cy="1285884"/>
          </a:xfrm>
          <a:prstGeom prst="rect">
            <a:avLst/>
          </a:prstGeom>
        </p:spPr>
        <p:txBody>
          <a:bodyPr vert="horz" lIns="91440" tIns="45720" rIns="91440" bIns="45720" rtlCol="0">
            <a:normAutofit/>
          </a:bodyPr>
          <a:lstStyle/>
          <a:p>
            <a:pPr marL="512064" indent="-512064"/>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smtClean="0">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Содержимое 2"/>
          <p:cNvSpPr txBox="1">
            <a:spLocks/>
          </p:cNvSpPr>
          <p:nvPr/>
        </p:nvSpPr>
        <p:spPr>
          <a:xfrm>
            <a:off x="785786" y="1857364"/>
            <a:ext cx="4071966" cy="2214578"/>
          </a:xfrm>
          <a:prstGeom prst="rect">
            <a:avLst/>
          </a:prstGeom>
        </p:spPr>
        <p:txBody>
          <a:bodyPr vert="horz" lIns="91440" tIns="45720" rIns="91440" bIns="45720" rtlCol="0">
            <a:normAutofit/>
          </a:bodyPr>
          <a:lstStyle/>
          <a:p>
            <a:pPr marL="512064" indent="-512064"/>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smtClean="0">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Содержимое 2"/>
          <p:cNvSpPr txBox="1">
            <a:spLocks/>
          </p:cNvSpPr>
          <p:nvPr/>
        </p:nvSpPr>
        <p:spPr>
          <a:xfrm>
            <a:off x="5572132" y="3714752"/>
            <a:ext cx="3071834" cy="1000132"/>
          </a:xfrm>
          <a:prstGeom prst="rect">
            <a:avLst/>
          </a:prstGeom>
        </p:spPr>
        <p:txBody>
          <a:bodyPr vert="horz" lIns="91440" tIns="45720" rIns="91440" bIns="45720" rtlCol="0">
            <a:normAutofit/>
          </a:bodyPr>
          <a:lstStyle/>
          <a:p>
            <a:pPr>
              <a:buClr>
                <a:srgbClr val="003E00"/>
              </a:buClr>
            </a:pPr>
            <a:endParaRPr lang="ru-RU" sz="1600" dirty="0" smtClean="0">
              <a:solidFill>
                <a:srgbClr val="008000"/>
              </a:solidFill>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8" name="Picture 7" descr="G:\ДО\ХенгДН\Образование\Мои лекции по Библии_Самара_2021\Новый точечный рисунок (7).bmp"/>
          <p:cNvPicPr>
            <a:picLocks noChangeAspect="1" noChangeArrowheads="1"/>
          </p:cNvPicPr>
          <p:nvPr/>
        </p:nvPicPr>
        <p:blipFill>
          <a:blip r:embed="rId3"/>
          <a:srcRect/>
          <a:stretch>
            <a:fillRect/>
          </a:stretch>
        </p:blipFill>
        <p:spPr bwMode="auto">
          <a:xfrm>
            <a:off x="8086725" y="5791200"/>
            <a:ext cx="1057275" cy="1066800"/>
          </a:xfrm>
          <a:prstGeom prst="rect">
            <a:avLst/>
          </a:prstGeom>
          <a:noFill/>
        </p:spPr>
      </p:pic>
      <p:sp>
        <p:nvSpPr>
          <p:cNvPr id="9" name="Заголовок 2"/>
          <p:cNvSpPr>
            <a:spLocks noGrp="1"/>
          </p:cNvSpPr>
          <p:nvPr>
            <p:ph type="title"/>
          </p:nvPr>
        </p:nvSpPr>
        <p:spPr>
          <a:xfrm>
            <a:off x="5000628" y="1142984"/>
            <a:ext cx="3714776" cy="1143008"/>
          </a:xfrm>
        </p:spPr>
        <p:txBody>
          <a:bodyPr>
            <a:normAutofit/>
          </a:bodyPr>
          <a:lstStyle/>
          <a:p>
            <a:pPr algn="ctr"/>
            <a:r>
              <a:rPr lang="ru-RU" sz="3600" dirty="0" smtClean="0">
                <a:solidFill>
                  <a:schemeClr val="bg1">
                    <a:lumMod val="50000"/>
                  </a:schemeClr>
                </a:solidFill>
              </a:rPr>
              <a:t>Широта души</a:t>
            </a:r>
            <a:endParaRPr lang="ru-RU" sz="3600" dirty="0">
              <a:solidFill>
                <a:schemeClr val="bg1">
                  <a:lumMod val="50000"/>
                </a:schemeClr>
              </a:solidFill>
            </a:endParaRPr>
          </a:p>
        </p:txBody>
      </p:sp>
      <p:sp>
        <p:nvSpPr>
          <p:cNvPr id="10" name="Заголовок 2"/>
          <p:cNvSpPr txBox="1">
            <a:spLocks/>
          </p:cNvSpPr>
          <p:nvPr/>
        </p:nvSpPr>
        <p:spPr>
          <a:xfrm>
            <a:off x="5000628" y="1643050"/>
            <a:ext cx="3857652" cy="1571636"/>
          </a:xfrm>
          <a:prstGeom prst="rect">
            <a:avLst/>
          </a:prstGeom>
          <a:ln w="6350" cap="rnd">
            <a:noFill/>
          </a:ln>
        </p:spPr>
        <p:txBody>
          <a:bodyPr vert="horz" rtlCol="0" anchor="b" anchorCtr="0">
            <a:normAutofit/>
          </a:bodyPr>
          <a:lstStyle/>
          <a:p>
            <a:pPr marR="0" lvl="0" indent="354013" defTabSz="914400" rtl="0" eaLnBrk="1" fontAlgn="auto" latinLnBrk="0" hangingPunct="1">
              <a:lnSpc>
                <a:spcPct val="100000"/>
              </a:lnSpc>
              <a:spcBef>
                <a:spcPct val="0"/>
              </a:spcBef>
              <a:spcAft>
                <a:spcPts val="0"/>
              </a:spcAft>
              <a:buClrTx/>
              <a:buSzTx/>
              <a:buFontTx/>
              <a:buChar char="-"/>
              <a:tabLst/>
              <a:defRPr/>
            </a:pPr>
            <a:r>
              <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Слова </a:t>
            </a:r>
            <a:r>
              <a:rPr kumimoji="0" lang="ru-RU" sz="2800" b="0" i="0" u="none" strike="noStrike" kern="1200" cap="none" spc="-100" normalizeH="0" baseline="0" noProof="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Чон</a:t>
            </a: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-Фан </a:t>
            </a:r>
            <a:r>
              <a:rPr lang="ru-RU" sz="2800" spc="-10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Куак</a:t>
            </a:r>
            <a:endParaRPr kumimoji="0" lang="ru-RU" sz="28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pic>
        <p:nvPicPr>
          <p:cNvPr id="19458" name="Picture 2" descr="G:\ДО\ХенгДН\Foto\13139023_948612071923435_1934610480592689560_n.jpg"/>
          <p:cNvPicPr>
            <a:picLocks noChangeAspect="1" noChangeArrowheads="1"/>
          </p:cNvPicPr>
          <p:nvPr/>
        </p:nvPicPr>
        <p:blipFill>
          <a:blip r:embed="rId4"/>
          <a:srcRect/>
          <a:stretch>
            <a:fillRect/>
          </a:stretch>
        </p:blipFill>
        <p:spPr bwMode="auto">
          <a:xfrm>
            <a:off x="428596" y="500042"/>
            <a:ext cx="4584698" cy="5768427"/>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2"/>
          <p:cNvSpPr txBox="1">
            <a:spLocks/>
          </p:cNvSpPr>
          <p:nvPr/>
        </p:nvSpPr>
        <p:spPr>
          <a:xfrm>
            <a:off x="500034" y="0"/>
            <a:ext cx="8286808" cy="1000108"/>
          </a:xfrm>
          <a:prstGeom prst="rect">
            <a:avLst/>
          </a:prstGeom>
          <a:ln w="6350" cap="rnd">
            <a:noFill/>
          </a:ln>
        </p:spPr>
        <p:txBody>
          <a:bodyPr vert="horz" rtlCol="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6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Человечность и душевное тепло</a:t>
            </a:r>
            <a:endParaRPr kumimoji="0" lang="ru-RU" sz="36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sp>
        <p:nvSpPr>
          <p:cNvPr id="5" name="Заголовок 2"/>
          <p:cNvSpPr txBox="1">
            <a:spLocks noGrp="1"/>
          </p:cNvSpPr>
          <p:nvPr>
            <p:ph idx="1"/>
          </p:nvPr>
        </p:nvSpPr>
        <p:spPr>
          <a:xfrm>
            <a:off x="457200" y="2928934"/>
            <a:ext cx="8229600" cy="3167066"/>
          </a:xfrm>
          <a:prstGeom prst="rect">
            <a:avLst/>
          </a:prstGeom>
          <a:ln w="6350" cap="rnd">
            <a:noFill/>
          </a:ln>
        </p:spPr>
        <p:txBody>
          <a:bodyPr vert="horz" rtlCol="0" anchor="b" anchorCtr="0">
            <a:normAutofit/>
          </a:bodyPr>
          <a:lstStyle/>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sp>
        <p:nvSpPr>
          <p:cNvPr id="7" name="Заголовок 2"/>
          <p:cNvSpPr txBox="1">
            <a:spLocks/>
          </p:cNvSpPr>
          <p:nvPr/>
        </p:nvSpPr>
        <p:spPr>
          <a:xfrm>
            <a:off x="4500562" y="1285860"/>
            <a:ext cx="3857652" cy="785818"/>
          </a:xfrm>
          <a:prstGeom prst="rect">
            <a:avLst/>
          </a:prstGeom>
          <a:ln w="6350" cap="rnd">
            <a:noFill/>
          </a:ln>
        </p:spPr>
        <p:txBody>
          <a:bodyPr vert="horz" rtlCol="0" anchor="b" anchorCtr="0">
            <a:normAutofit/>
          </a:bodyPr>
          <a:lstStyle/>
          <a:p>
            <a:pPr marR="0" lvl="0" indent="354013" defTabSz="914400" rtl="0" eaLnBrk="1" fontAlgn="auto" latinLnBrk="0" hangingPunct="1">
              <a:lnSpc>
                <a:spcPct val="100000"/>
              </a:lnSpc>
              <a:spcBef>
                <a:spcPct val="0"/>
              </a:spcBef>
              <a:spcAft>
                <a:spcPts val="0"/>
              </a:spcAft>
              <a:buClrTx/>
              <a:buSzTx/>
              <a:buFontTx/>
              <a:buChar char="-"/>
              <a:tabLst/>
              <a:defRPr/>
            </a:pPr>
            <a:r>
              <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Слова </a:t>
            </a:r>
            <a:r>
              <a:rPr kumimoji="0" lang="ru-RU" sz="2800" b="0" i="0" u="none" strike="noStrike" kern="1200" cap="none" spc="-100" normalizeH="0" baseline="0" noProof="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Чон</a:t>
            </a: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-Фан </a:t>
            </a:r>
            <a:r>
              <a:rPr lang="ru-RU" sz="2800" spc="-10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Куак</a:t>
            </a:r>
            <a:endParaRPr kumimoji="0" lang="ru-RU" sz="28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pic>
        <p:nvPicPr>
          <p:cNvPr id="20482" name="Picture 2" descr="G:\ДО\ХенгДН\Foto\59716829_10205976323444269_7178868763876392960_n.jpg"/>
          <p:cNvPicPr>
            <a:picLocks noChangeAspect="1" noChangeArrowheads="1"/>
          </p:cNvPicPr>
          <p:nvPr/>
        </p:nvPicPr>
        <p:blipFill>
          <a:blip r:embed="rId3"/>
          <a:srcRect/>
          <a:stretch>
            <a:fillRect/>
          </a:stretch>
        </p:blipFill>
        <p:spPr bwMode="auto">
          <a:xfrm>
            <a:off x="4572000" y="2285992"/>
            <a:ext cx="3456428" cy="4292588"/>
          </a:xfrm>
          <a:prstGeom prst="rect">
            <a:avLst/>
          </a:prstGeom>
          <a:noFill/>
        </p:spPr>
      </p:pic>
      <p:pic>
        <p:nvPicPr>
          <p:cNvPr id="20484" name="Picture 4" descr="G:\ДО\ХенгДН\Foto\61427433_2423769667657803_5120170044164145152_n.jpg"/>
          <p:cNvPicPr>
            <a:picLocks noChangeAspect="1" noChangeArrowheads="1"/>
          </p:cNvPicPr>
          <p:nvPr/>
        </p:nvPicPr>
        <p:blipFill>
          <a:blip r:embed="rId4"/>
          <a:srcRect/>
          <a:stretch>
            <a:fillRect/>
          </a:stretch>
        </p:blipFill>
        <p:spPr bwMode="auto">
          <a:xfrm>
            <a:off x="571472" y="1142984"/>
            <a:ext cx="3664770" cy="5429288"/>
          </a:xfrm>
          <a:prstGeom prst="rect">
            <a:avLst/>
          </a:prstGeom>
          <a:noFill/>
        </p:spPr>
      </p:pic>
      <p:pic>
        <p:nvPicPr>
          <p:cNvPr id="8" name="Picture 7" descr="G:\ДО\ХенгДН\Образование\Мои лекции по Библии_Самара_2021\Новый точечный рисунок (7).bmp"/>
          <p:cNvPicPr>
            <a:picLocks noChangeAspect="1" noChangeArrowheads="1"/>
          </p:cNvPicPr>
          <p:nvPr/>
        </p:nvPicPr>
        <p:blipFill>
          <a:blip r:embed="rId5"/>
          <a:srcRect/>
          <a:stretch>
            <a:fillRect/>
          </a:stretch>
        </p:blipFill>
        <p:spPr bwMode="auto">
          <a:xfrm>
            <a:off x="8086725" y="5791200"/>
            <a:ext cx="1057275" cy="10668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2"/>
          <p:cNvSpPr txBox="1">
            <a:spLocks/>
          </p:cNvSpPr>
          <p:nvPr/>
        </p:nvSpPr>
        <p:spPr>
          <a:xfrm>
            <a:off x="428596" y="2000240"/>
            <a:ext cx="7929618" cy="3000396"/>
          </a:xfrm>
          <a:prstGeom prst="rect">
            <a:avLst/>
          </a:prstGeom>
        </p:spPr>
        <p:txBody>
          <a:bodyPr vert="horz" lIns="91440" tIns="45720" rIns="91440" bIns="45720" rtlCol="0">
            <a:normAutofit/>
          </a:bodyPr>
          <a:lstStyle/>
          <a:p>
            <a:pPr algn="ctr">
              <a:buClr>
                <a:srgbClr val="003E00"/>
              </a:buClr>
            </a:pPr>
            <a:endParaRPr lang="ru-RU" sz="1600" dirty="0" smtClean="0">
              <a:latin typeface="Times New Roman" pitchFamily="18" charset="0"/>
              <a:cs typeface="Times New Roman" pitchFamily="18" charset="0"/>
            </a:endParaRPr>
          </a:p>
        </p:txBody>
      </p:sp>
      <p:sp>
        <p:nvSpPr>
          <p:cNvPr id="8" name="Содержимое 2"/>
          <p:cNvSpPr txBox="1">
            <a:spLocks/>
          </p:cNvSpPr>
          <p:nvPr/>
        </p:nvSpPr>
        <p:spPr>
          <a:xfrm>
            <a:off x="785786" y="1785926"/>
            <a:ext cx="7358114" cy="2214578"/>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Содержимое 2"/>
          <p:cNvSpPr txBox="1">
            <a:spLocks/>
          </p:cNvSpPr>
          <p:nvPr/>
        </p:nvSpPr>
        <p:spPr>
          <a:xfrm>
            <a:off x="5500694" y="1500174"/>
            <a:ext cx="3071834" cy="1285884"/>
          </a:xfrm>
          <a:prstGeom prst="rect">
            <a:avLst/>
          </a:prstGeom>
        </p:spPr>
        <p:txBody>
          <a:bodyPr vert="horz" lIns="91440" tIns="45720" rIns="91440" bIns="45720" rtlCol="0">
            <a:normAutofit/>
          </a:bodyPr>
          <a:lstStyle/>
          <a:p>
            <a:pPr marL="512064" indent="-512064"/>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smtClean="0">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Содержимое 2"/>
          <p:cNvSpPr txBox="1">
            <a:spLocks/>
          </p:cNvSpPr>
          <p:nvPr/>
        </p:nvSpPr>
        <p:spPr>
          <a:xfrm>
            <a:off x="357158" y="3429000"/>
            <a:ext cx="4071966" cy="2214578"/>
          </a:xfrm>
          <a:prstGeom prst="rect">
            <a:avLst/>
          </a:prstGeom>
        </p:spPr>
        <p:txBody>
          <a:bodyPr vert="horz" lIns="91440" tIns="45720" rIns="91440" bIns="45720" rtlCol="0">
            <a:normAutofit/>
          </a:bodyPr>
          <a:lstStyle/>
          <a:p>
            <a:pPr marL="512064" indent="-512064"/>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smtClean="0">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Содержимое 2"/>
          <p:cNvSpPr txBox="1">
            <a:spLocks/>
          </p:cNvSpPr>
          <p:nvPr/>
        </p:nvSpPr>
        <p:spPr>
          <a:xfrm>
            <a:off x="5572132" y="3714752"/>
            <a:ext cx="3071834" cy="1000132"/>
          </a:xfrm>
          <a:prstGeom prst="rect">
            <a:avLst/>
          </a:prstGeom>
        </p:spPr>
        <p:txBody>
          <a:bodyPr vert="horz" lIns="91440" tIns="45720" rIns="91440" bIns="45720" rtlCol="0">
            <a:normAutofit/>
          </a:bodyPr>
          <a:lstStyle/>
          <a:p>
            <a:pPr>
              <a:buClr>
                <a:srgbClr val="003E00"/>
              </a:buClr>
            </a:pPr>
            <a:endParaRPr lang="ru-RU" sz="1600" dirty="0" smtClean="0">
              <a:solidFill>
                <a:srgbClr val="008000"/>
              </a:solidFill>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8" name="Picture 7" descr="G:\ДО\ХенгДН\Образование\Мои лекции по Библии_Самара_2021\Новый точечный рисунок (7).bmp"/>
          <p:cNvPicPr>
            <a:picLocks noChangeAspect="1" noChangeArrowheads="1"/>
          </p:cNvPicPr>
          <p:nvPr/>
        </p:nvPicPr>
        <p:blipFill>
          <a:blip r:embed="rId3"/>
          <a:srcRect/>
          <a:stretch>
            <a:fillRect/>
          </a:stretch>
        </p:blipFill>
        <p:spPr bwMode="auto">
          <a:xfrm>
            <a:off x="8086725" y="5791200"/>
            <a:ext cx="1057275" cy="1066800"/>
          </a:xfrm>
          <a:prstGeom prst="rect">
            <a:avLst/>
          </a:prstGeom>
          <a:noFill/>
        </p:spPr>
      </p:pic>
      <p:sp>
        <p:nvSpPr>
          <p:cNvPr id="9" name="Заголовок 2"/>
          <p:cNvSpPr>
            <a:spLocks noGrp="1"/>
          </p:cNvSpPr>
          <p:nvPr>
            <p:ph type="title"/>
          </p:nvPr>
        </p:nvSpPr>
        <p:spPr>
          <a:xfrm>
            <a:off x="428596" y="500042"/>
            <a:ext cx="8715404" cy="1357322"/>
          </a:xfrm>
        </p:spPr>
        <p:txBody>
          <a:bodyPr>
            <a:normAutofit fontScale="90000"/>
          </a:bodyPr>
          <a:lstStyle/>
          <a:p>
            <a:pPr algn="ctr"/>
            <a:r>
              <a:rPr lang="ru-RU" sz="3600" dirty="0" smtClean="0">
                <a:solidFill>
                  <a:schemeClr val="bg1">
                    <a:lumMod val="50000"/>
                  </a:schemeClr>
                </a:solidFill>
              </a:rPr>
              <a:t>Желание изучить и серьезно исследовать все, что его окружает, безграничная любознательность. Стремление научиться как можно большему. </a:t>
            </a:r>
            <a:endParaRPr lang="ru-RU" sz="3600" dirty="0">
              <a:solidFill>
                <a:schemeClr val="bg1">
                  <a:lumMod val="50000"/>
                </a:schemeClr>
              </a:solidFill>
            </a:endParaRPr>
          </a:p>
        </p:txBody>
      </p:sp>
      <p:sp>
        <p:nvSpPr>
          <p:cNvPr id="10" name="Заголовок 2"/>
          <p:cNvSpPr txBox="1">
            <a:spLocks/>
          </p:cNvSpPr>
          <p:nvPr/>
        </p:nvSpPr>
        <p:spPr>
          <a:xfrm>
            <a:off x="357158" y="1643050"/>
            <a:ext cx="8501122" cy="4429156"/>
          </a:xfrm>
          <a:prstGeom prst="rect">
            <a:avLst/>
          </a:prstGeom>
          <a:ln w="6350" cap="rnd">
            <a:noFill/>
          </a:ln>
        </p:spPr>
        <p:txBody>
          <a:bodyPr vert="horz" rtlCol="0" anchor="b" anchorCtr="0">
            <a:normAutofit/>
          </a:bodyPr>
          <a:lstStyle/>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sp>
        <p:nvSpPr>
          <p:cNvPr id="11" name="Заголовок 2"/>
          <p:cNvSpPr txBox="1">
            <a:spLocks/>
          </p:cNvSpPr>
          <p:nvPr/>
        </p:nvSpPr>
        <p:spPr>
          <a:xfrm>
            <a:off x="714348" y="4857760"/>
            <a:ext cx="8072494" cy="2286016"/>
          </a:xfrm>
          <a:prstGeom prst="rect">
            <a:avLst/>
          </a:prstGeom>
          <a:ln w="6350" cap="rnd">
            <a:noFill/>
          </a:ln>
        </p:spPr>
        <p:txBody>
          <a:bodyPr vert="horz" rtlCol="0" anchor="b" anchorCtr="0">
            <a:noAutofit/>
          </a:bodyPr>
          <a:lstStyle/>
          <a:p>
            <a:pPr marR="0" lvl="0" defTabSz="914400" rtl="0" eaLnBrk="1" fontAlgn="auto" latinLnBrk="0" hangingPunct="1">
              <a:lnSpc>
                <a:spcPct val="100000"/>
              </a:lnSpc>
              <a:spcBef>
                <a:spcPct val="0"/>
              </a:spcBef>
              <a:spcAft>
                <a:spcPts val="0"/>
              </a:spcAft>
              <a:buClrTx/>
              <a:buSzTx/>
              <a:tabLst/>
              <a:defRPr/>
            </a:pPr>
            <a:r>
              <a:rPr lang="ru-RU" sz="27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 Нет  сферы, которая была бы Отцу безразличной. </a:t>
            </a:r>
          </a:p>
          <a:p>
            <a:pPr marR="0" lvl="0" defTabSz="914400" rtl="0" eaLnBrk="1" fontAlgn="auto" latinLnBrk="0" hangingPunct="1">
              <a:lnSpc>
                <a:spcPct val="100000"/>
              </a:lnSpc>
              <a:spcBef>
                <a:spcPct val="0"/>
              </a:spcBef>
              <a:spcAft>
                <a:spcPts val="0"/>
              </a:spcAft>
              <a:buClrTx/>
              <a:buSzTx/>
              <a:tabLst/>
              <a:defRPr/>
            </a:pPr>
            <a:r>
              <a:rPr kumimoji="0" lang="ru-RU" sz="27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 Любознательность в детстве (горы, </a:t>
            </a:r>
            <a:r>
              <a:rPr lang="ru-RU" sz="27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животные).</a:t>
            </a:r>
          </a:p>
          <a:p>
            <a:pPr lvl="0">
              <a:spcBef>
                <a:spcPct val="0"/>
              </a:spcBef>
              <a:buFontTx/>
              <a:buChar char="-"/>
              <a:defRPr/>
            </a:pPr>
            <a:r>
              <a:rPr lang="ru-RU" sz="27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rPr>
              <a:t>Вязание, шитье.</a:t>
            </a:r>
            <a:br>
              <a:rPr lang="ru-RU" sz="27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rPr>
            </a:br>
            <a:r>
              <a:rPr lang="ru-RU" sz="27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rPr>
              <a:t>- Боевые искусства: бокс, техника самозащиты.</a:t>
            </a:r>
          </a:p>
          <a:p>
            <a:pPr lvl="0">
              <a:spcBef>
                <a:spcPct val="0"/>
              </a:spcBef>
              <a:buFontTx/>
              <a:buChar char="-"/>
              <a:defRPr/>
            </a:pPr>
            <a:r>
              <a:rPr lang="ru-RU" sz="27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rPr>
              <a:t> Футбол.</a:t>
            </a:r>
            <a:br>
              <a:rPr lang="ru-RU" sz="27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rPr>
            </a:br>
            <a:r>
              <a:rPr lang="ru-RU" sz="27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rPr>
              <a:t>- Навыки быстро говорить, быстро ходить.</a:t>
            </a:r>
          </a:p>
          <a:p>
            <a:pPr lvl="0">
              <a:spcBef>
                <a:spcPct val="0"/>
              </a:spcBef>
              <a:buFontTx/>
              <a:buChar char="-"/>
              <a:defRPr/>
            </a:pPr>
            <a:r>
              <a:rPr lang="ru-RU" sz="27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rPr>
              <a:t> Стойкость к голоду, к любым эмоциям и желаниям физического тела (девиз).</a:t>
            </a:r>
            <a:br>
              <a:rPr lang="ru-RU" sz="27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rPr>
            </a:br>
            <a:r>
              <a:rPr lang="ru-RU" sz="27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rPr>
              <a:t>- Всегда пел, танцевал.</a:t>
            </a:r>
            <a:br>
              <a:rPr lang="ru-RU" sz="27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rPr>
            </a:br>
            <a:r>
              <a:rPr lang="ru-RU" sz="27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rPr>
              <a:t>- Работа в разных сферах.</a:t>
            </a:r>
            <a:endParaRPr kumimoji="0" lang="ru-RU" sz="27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7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7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ДО\ХенгДН\Foto\58926138_10205976324764302_1396376125143252992_n.jpg"/>
          <p:cNvPicPr>
            <a:picLocks noChangeAspect="1" noChangeArrowheads="1"/>
          </p:cNvPicPr>
          <p:nvPr/>
        </p:nvPicPr>
        <p:blipFill>
          <a:blip r:embed="rId2"/>
          <a:srcRect/>
          <a:stretch>
            <a:fillRect/>
          </a:stretch>
        </p:blipFill>
        <p:spPr bwMode="auto">
          <a:xfrm>
            <a:off x="1390651" y="63500"/>
            <a:ext cx="5945188" cy="6794500"/>
          </a:xfrm>
          <a:prstGeom prst="rect">
            <a:avLst/>
          </a:prstGeom>
          <a:noFill/>
        </p:spPr>
      </p:pic>
      <p:pic>
        <p:nvPicPr>
          <p:cNvPr id="7" name="Picture 7" descr="G:\ДО\ХенгДН\Образование\Мои лекции по Библии_Самара_2021\Новый точечный рисунок (7).bmp"/>
          <p:cNvPicPr>
            <a:picLocks noChangeAspect="1" noChangeArrowheads="1"/>
          </p:cNvPicPr>
          <p:nvPr/>
        </p:nvPicPr>
        <p:blipFill>
          <a:blip r:embed="rId3"/>
          <a:srcRect/>
          <a:stretch>
            <a:fillRect/>
          </a:stretch>
        </p:blipFill>
        <p:spPr bwMode="auto">
          <a:xfrm>
            <a:off x="8086725" y="5791200"/>
            <a:ext cx="1057275" cy="10668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G:\ДО\ФотоИР\TFChoe-USA — копия.jpg"/>
          <p:cNvPicPr>
            <a:picLocks noChangeAspect="1" noChangeArrowheads="1"/>
          </p:cNvPicPr>
          <p:nvPr/>
        </p:nvPicPr>
        <p:blipFill>
          <a:blip r:embed="rId2"/>
          <a:srcRect/>
          <a:stretch>
            <a:fillRect/>
          </a:stretch>
        </p:blipFill>
        <p:spPr bwMode="auto">
          <a:xfrm>
            <a:off x="2000232" y="214290"/>
            <a:ext cx="5000660" cy="6406741"/>
          </a:xfrm>
          <a:prstGeom prst="rect">
            <a:avLst/>
          </a:prstGeom>
          <a:noFill/>
        </p:spPr>
      </p:pic>
      <p:pic>
        <p:nvPicPr>
          <p:cNvPr id="5" name="Picture 7" descr="G:\ДО\ХенгДН\Образование\Мои лекции по Библии_Самара_2021\Новый точечный рисунок (7).bmp"/>
          <p:cNvPicPr>
            <a:picLocks noGrp="1" noChangeAspect="1" noChangeArrowheads="1"/>
          </p:cNvPicPr>
          <p:nvPr>
            <p:ph idx="1"/>
          </p:nvPr>
        </p:nvPicPr>
        <p:blipFill>
          <a:blip r:embed="rId3"/>
          <a:srcRect/>
          <a:stretch>
            <a:fillRect/>
          </a:stretch>
        </p:blipFill>
        <p:spPr bwMode="auto">
          <a:xfrm>
            <a:off x="8086725" y="5791200"/>
            <a:ext cx="1057275" cy="10668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4" name="Picture 3" descr="G:\ДО\ХенгДН\Foto\59731992_2386360918065345_2432028508420046848_n.jpg"/>
          <p:cNvPicPr>
            <a:picLocks noChangeAspect="1" noChangeArrowheads="1"/>
          </p:cNvPicPr>
          <p:nvPr/>
        </p:nvPicPr>
        <p:blipFill>
          <a:blip r:embed="rId2"/>
          <a:srcRect/>
          <a:stretch>
            <a:fillRect/>
          </a:stretch>
        </p:blipFill>
        <p:spPr bwMode="auto">
          <a:xfrm>
            <a:off x="0" y="378396"/>
            <a:ext cx="9144000" cy="6143624"/>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11266" name="Picture 2" descr="G:\ДО\ФотоИР\05-28-2013 12_56_54PM.jpg"/>
          <p:cNvPicPr>
            <a:picLocks noChangeAspect="1" noChangeArrowheads="1"/>
          </p:cNvPicPr>
          <p:nvPr/>
        </p:nvPicPr>
        <p:blipFill>
          <a:blip r:embed="rId2"/>
          <a:srcRect/>
          <a:stretch>
            <a:fillRect/>
          </a:stretch>
        </p:blipFill>
        <p:spPr bwMode="auto">
          <a:xfrm>
            <a:off x="0" y="162831"/>
            <a:ext cx="9144000" cy="6817503"/>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12290" name="Picture 2" descr="G:\ДО\ФотоИР\moon_web_2304_s630x425.jpg"/>
          <p:cNvPicPr>
            <a:picLocks noChangeAspect="1" noChangeArrowheads="1"/>
          </p:cNvPicPr>
          <p:nvPr/>
        </p:nvPicPr>
        <p:blipFill>
          <a:blip r:embed="rId2"/>
          <a:srcRect/>
          <a:stretch>
            <a:fillRect/>
          </a:stretch>
        </p:blipFill>
        <p:spPr bwMode="auto">
          <a:xfrm>
            <a:off x="-1" y="357166"/>
            <a:ext cx="9144001" cy="6168572"/>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2"/>
          <p:cNvSpPr txBox="1">
            <a:spLocks/>
          </p:cNvSpPr>
          <p:nvPr/>
        </p:nvSpPr>
        <p:spPr>
          <a:xfrm>
            <a:off x="0" y="0"/>
            <a:ext cx="9144000" cy="3214686"/>
          </a:xfrm>
          <a:prstGeom prst="rect">
            <a:avLst/>
          </a:prstGeom>
          <a:ln w="6350" cap="rnd">
            <a:noFill/>
          </a:ln>
        </p:spPr>
        <p:txBody>
          <a:bodyPr vert="horz" rtlCol="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2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Преп. </a:t>
            </a:r>
            <a:r>
              <a:rPr lang="ru-RU" sz="32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Мун как воплощение настойчивости и энергии. Горит желанием исполнить волю Бога.</a:t>
            </a:r>
            <a:r>
              <a:rPr kumimoji="0" lang="ru-RU" sz="36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
            </a:r>
            <a:br>
              <a:rPr kumimoji="0" lang="ru-RU" sz="36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br>
            <a:r>
              <a:rPr kumimoji="0" lang="ru-RU" sz="36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
            </a:r>
            <a:br>
              <a:rPr kumimoji="0" lang="ru-RU" sz="36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br>
            <a:endParaRPr kumimoji="0" lang="ru-RU" sz="36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sp>
        <p:nvSpPr>
          <p:cNvPr id="5" name="Заголовок 2"/>
          <p:cNvSpPr txBox="1">
            <a:spLocks/>
          </p:cNvSpPr>
          <p:nvPr/>
        </p:nvSpPr>
        <p:spPr>
          <a:xfrm>
            <a:off x="0" y="1795450"/>
            <a:ext cx="4000496" cy="3205186"/>
          </a:xfrm>
          <a:prstGeom prst="rect">
            <a:avLst/>
          </a:prstGeom>
          <a:ln w="6350" cap="rnd">
            <a:noFill/>
          </a:ln>
        </p:spPr>
        <p:txBody>
          <a:bodyPr vert="horz" rtlCol="0" anchor="b" anchorCtr="0">
            <a:normAutofit/>
          </a:bodyPr>
          <a:lstStyle/>
          <a:p>
            <a:pPr marR="0" lvl="0" indent="354013" defTabSz="914400" rtl="0" eaLnBrk="1" fontAlgn="auto" latinLnBrk="0" hangingPunct="1">
              <a:lnSpc>
                <a:spcPct val="100000"/>
              </a:lnSpc>
              <a:spcBef>
                <a:spcPct val="0"/>
              </a:spcBef>
              <a:spcAft>
                <a:spcPts val="0"/>
              </a:spcAft>
              <a:buClrTx/>
              <a:buSzTx/>
              <a:tabLst/>
              <a:defRPr/>
            </a:pP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Слова </a:t>
            </a:r>
            <a:r>
              <a:rPr lang="ru-RU" sz="2800" spc="-10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Чон-Фан</a:t>
            </a: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 </a:t>
            </a:r>
            <a:r>
              <a:rPr lang="ru-RU" sz="2800" spc="-10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Куака</a:t>
            </a: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
            </a:r>
            <a:b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b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     Слова </a:t>
            </a:r>
            <a:r>
              <a:rPr lang="ru-RU" sz="2800" spc="-10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Фан-Че</a:t>
            </a:r>
            <a:r>
              <a:rPr lang="ru-RU" sz="28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 Фана</a:t>
            </a: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pic>
        <p:nvPicPr>
          <p:cNvPr id="6" name="Picture 2" descr="G:\ДО\Видео с Истинным Отцом\фото для ролика\myn.jpg"/>
          <p:cNvPicPr>
            <a:picLocks noChangeAspect="1" noChangeArrowheads="1"/>
          </p:cNvPicPr>
          <p:nvPr/>
        </p:nvPicPr>
        <p:blipFill>
          <a:blip r:embed="rId3"/>
          <a:srcRect/>
          <a:stretch>
            <a:fillRect/>
          </a:stretch>
        </p:blipFill>
        <p:spPr bwMode="auto">
          <a:xfrm>
            <a:off x="3714744" y="2763436"/>
            <a:ext cx="5429255" cy="4094564"/>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2"/>
          <p:cNvSpPr txBox="1">
            <a:spLocks/>
          </p:cNvSpPr>
          <p:nvPr/>
        </p:nvSpPr>
        <p:spPr>
          <a:xfrm>
            <a:off x="357158" y="3357562"/>
            <a:ext cx="7929618" cy="3000396"/>
          </a:xfrm>
          <a:prstGeom prst="rect">
            <a:avLst/>
          </a:prstGeom>
        </p:spPr>
        <p:txBody>
          <a:bodyPr vert="horz" lIns="91440" tIns="45720" rIns="91440" bIns="45720" rtlCol="0">
            <a:normAutofit/>
          </a:bodyPr>
          <a:lstStyle/>
          <a:p>
            <a:pPr algn="ctr">
              <a:buClr>
                <a:srgbClr val="003E00"/>
              </a:buClr>
            </a:pPr>
            <a:endParaRPr lang="ru-RU" sz="1600" dirty="0" smtClean="0">
              <a:solidFill>
                <a:schemeClr val="bg1">
                  <a:lumMod val="50000"/>
                </a:schemeClr>
              </a:solidFill>
              <a:latin typeface="Times New Roman" pitchFamily="18" charset="0"/>
              <a:cs typeface="Times New Roman" pitchFamily="18" charset="0"/>
            </a:endParaRPr>
          </a:p>
        </p:txBody>
      </p:sp>
      <p:sp>
        <p:nvSpPr>
          <p:cNvPr id="8" name="Содержимое 2"/>
          <p:cNvSpPr txBox="1">
            <a:spLocks/>
          </p:cNvSpPr>
          <p:nvPr/>
        </p:nvSpPr>
        <p:spPr>
          <a:xfrm>
            <a:off x="785786" y="1785926"/>
            <a:ext cx="7358114" cy="2214578"/>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Содержимое 2"/>
          <p:cNvSpPr txBox="1">
            <a:spLocks/>
          </p:cNvSpPr>
          <p:nvPr/>
        </p:nvSpPr>
        <p:spPr>
          <a:xfrm>
            <a:off x="5500694" y="1500174"/>
            <a:ext cx="3071834" cy="1285884"/>
          </a:xfrm>
          <a:prstGeom prst="rect">
            <a:avLst/>
          </a:prstGeom>
        </p:spPr>
        <p:txBody>
          <a:bodyPr vert="horz" lIns="91440" tIns="45720" rIns="91440" bIns="45720" rtlCol="0">
            <a:normAutofit/>
          </a:bodyPr>
          <a:lstStyle/>
          <a:p>
            <a:pPr marL="512064" indent="-512064"/>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smtClean="0">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Содержимое 2"/>
          <p:cNvSpPr txBox="1">
            <a:spLocks/>
          </p:cNvSpPr>
          <p:nvPr/>
        </p:nvSpPr>
        <p:spPr>
          <a:xfrm>
            <a:off x="357158" y="3429000"/>
            <a:ext cx="4071966" cy="2214578"/>
          </a:xfrm>
          <a:prstGeom prst="rect">
            <a:avLst/>
          </a:prstGeom>
        </p:spPr>
        <p:txBody>
          <a:bodyPr vert="horz" lIns="91440" tIns="45720" rIns="91440" bIns="45720" rtlCol="0">
            <a:normAutofit/>
          </a:bodyPr>
          <a:lstStyle/>
          <a:p>
            <a:pPr marL="512064" indent="-512064"/>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smtClean="0">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Содержимое 2"/>
          <p:cNvSpPr txBox="1">
            <a:spLocks/>
          </p:cNvSpPr>
          <p:nvPr/>
        </p:nvSpPr>
        <p:spPr>
          <a:xfrm>
            <a:off x="5572132" y="3714752"/>
            <a:ext cx="3071834" cy="1000132"/>
          </a:xfrm>
          <a:prstGeom prst="rect">
            <a:avLst/>
          </a:prstGeom>
        </p:spPr>
        <p:txBody>
          <a:bodyPr vert="horz" lIns="91440" tIns="45720" rIns="91440" bIns="45720" rtlCol="0">
            <a:normAutofit/>
          </a:bodyPr>
          <a:lstStyle/>
          <a:p>
            <a:pPr>
              <a:buClr>
                <a:srgbClr val="003E00"/>
              </a:buClr>
            </a:pPr>
            <a:endParaRPr lang="ru-RU" sz="1600" dirty="0" smtClean="0">
              <a:solidFill>
                <a:srgbClr val="008000"/>
              </a:solidFill>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8" name="Picture 7" descr="G:\ДО\ХенгДН\Образование\Мои лекции по Библии_Самара_2021\Новый точечный рисунок (7).bmp"/>
          <p:cNvPicPr>
            <a:picLocks noChangeAspect="1" noChangeArrowheads="1"/>
          </p:cNvPicPr>
          <p:nvPr/>
        </p:nvPicPr>
        <p:blipFill>
          <a:blip r:embed="rId3"/>
          <a:srcRect/>
          <a:stretch>
            <a:fillRect/>
          </a:stretch>
        </p:blipFill>
        <p:spPr bwMode="auto">
          <a:xfrm>
            <a:off x="8086725" y="5791200"/>
            <a:ext cx="1057275" cy="1066800"/>
          </a:xfrm>
          <a:prstGeom prst="rect">
            <a:avLst/>
          </a:prstGeom>
          <a:noFill/>
        </p:spPr>
      </p:pic>
      <p:sp>
        <p:nvSpPr>
          <p:cNvPr id="9" name="Заголовок 2"/>
          <p:cNvSpPr>
            <a:spLocks noGrp="1"/>
          </p:cNvSpPr>
          <p:nvPr>
            <p:ph type="title"/>
          </p:nvPr>
        </p:nvSpPr>
        <p:spPr>
          <a:xfrm>
            <a:off x="1000100" y="3500414"/>
            <a:ext cx="8143900" cy="2571792"/>
          </a:xfrm>
        </p:spPr>
        <p:txBody>
          <a:bodyPr>
            <a:normAutofit fontScale="90000"/>
          </a:bodyPr>
          <a:lstStyle/>
          <a:p>
            <a:pPr lvl="0"/>
            <a:r>
              <a:rPr lang="ru-RU" sz="3100" dirty="0" smtClean="0">
                <a:solidFill>
                  <a:schemeClr val="bg1">
                    <a:lumMod val="50000"/>
                  </a:schemeClr>
                </a:solidFill>
              </a:rPr>
              <a:t>- Слова Отца.</a:t>
            </a:r>
            <a:br>
              <a:rPr lang="ru-RU" sz="3100" dirty="0" smtClean="0">
                <a:solidFill>
                  <a:schemeClr val="bg1">
                    <a:lumMod val="50000"/>
                  </a:schemeClr>
                </a:solidFill>
              </a:rPr>
            </a:br>
            <a:r>
              <a:rPr lang="ru-RU" sz="3100" dirty="0" smtClean="0">
                <a:solidFill>
                  <a:schemeClr val="bg1">
                    <a:lumMod val="50000"/>
                  </a:schemeClr>
                </a:solidFill>
              </a:rPr>
              <a:t>- Работа в трудовом лагере.</a:t>
            </a:r>
            <a:br>
              <a:rPr lang="ru-RU" sz="3100" dirty="0" smtClean="0">
                <a:solidFill>
                  <a:schemeClr val="bg1">
                    <a:lumMod val="50000"/>
                  </a:schemeClr>
                </a:solidFill>
              </a:rPr>
            </a:br>
            <a:r>
              <a:rPr lang="ru-RU" sz="3100" dirty="0" smtClean="0">
                <a:solidFill>
                  <a:schemeClr val="bg1">
                    <a:lumMod val="50000"/>
                  </a:schemeClr>
                </a:solidFill>
              </a:rPr>
              <a:t>- Японский язык.</a:t>
            </a:r>
            <a:br>
              <a:rPr lang="ru-RU" sz="3100" dirty="0" smtClean="0">
                <a:solidFill>
                  <a:schemeClr val="bg1">
                    <a:lumMod val="50000"/>
                  </a:schemeClr>
                </a:solidFill>
              </a:rPr>
            </a:br>
            <a:r>
              <a:rPr lang="ru-RU" sz="3100" dirty="0" smtClean="0">
                <a:solidFill>
                  <a:schemeClr val="bg1">
                    <a:lumMod val="50000"/>
                  </a:schemeClr>
                </a:solidFill>
              </a:rPr>
              <a:t>- Образ жизни.</a:t>
            </a:r>
            <a:r>
              <a:rPr lang="ru-RU" sz="3600" dirty="0" smtClean="0">
                <a:solidFill>
                  <a:schemeClr val="bg1">
                    <a:lumMod val="50000"/>
                  </a:schemeClr>
                </a:solidFill>
              </a:rPr>
              <a:t/>
            </a:r>
            <a:br>
              <a:rPr lang="ru-RU" sz="3600" dirty="0" smtClean="0">
                <a:solidFill>
                  <a:schemeClr val="bg1">
                    <a:lumMod val="50000"/>
                  </a:schemeClr>
                </a:solidFill>
              </a:rPr>
            </a:br>
            <a:r>
              <a:rPr lang="ru-RU" sz="3600" dirty="0" smtClean="0">
                <a:solidFill>
                  <a:schemeClr val="bg1">
                    <a:lumMod val="50000"/>
                  </a:schemeClr>
                </a:solidFill>
              </a:rPr>
              <a:t/>
            </a:r>
            <a:br>
              <a:rPr lang="ru-RU" sz="3600" dirty="0" smtClean="0">
                <a:solidFill>
                  <a:schemeClr val="bg1">
                    <a:lumMod val="50000"/>
                  </a:schemeClr>
                </a:solidFill>
              </a:rPr>
            </a:br>
            <a:endParaRPr lang="ru-RU" sz="3600" dirty="0">
              <a:solidFill>
                <a:schemeClr val="bg1">
                  <a:lumMod val="50000"/>
                </a:schemeClr>
              </a:solidFill>
            </a:endParaRPr>
          </a:p>
        </p:txBody>
      </p:sp>
      <p:sp>
        <p:nvSpPr>
          <p:cNvPr id="10" name="Заголовок 2"/>
          <p:cNvSpPr txBox="1">
            <a:spLocks/>
          </p:cNvSpPr>
          <p:nvPr/>
        </p:nvSpPr>
        <p:spPr>
          <a:xfrm>
            <a:off x="642878" y="2428844"/>
            <a:ext cx="8501122" cy="4429156"/>
          </a:xfrm>
          <a:prstGeom prst="rect">
            <a:avLst/>
          </a:prstGeom>
          <a:ln w="6350" cap="rnd">
            <a:noFill/>
          </a:ln>
        </p:spPr>
        <p:txBody>
          <a:bodyPr vert="horz" rtlCol="0" anchor="b" anchorCtr="0">
            <a:normAutofit/>
          </a:bodyPr>
          <a:lstStyle/>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sp>
        <p:nvSpPr>
          <p:cNvPr id="11" name="Заголовок 2"/>
          <p:cNvSpPr txBox="1">
            <a:spLocks/>
          </p:cNvSpPr>
          <p:nvPr/>
        </p:nvSpPr>
        <p:spPr>
          <a:xfrm>
            <a:off x="357158" y="3286124"/>
            <a:ext cx="8501122" cy="3143272"/>
          </a:xfrm>
          <a:prstGeom prst="rect">
            <a:avLst/>
          </a:prstGeom>
          <a:ln w="6350" cap="rnd">
            <a:noFill/>
          </a:ln>
        </p:spPr>
        <p:txBody>
          <a:bodyPr vert="horz" rtlCol="0" anchor="b" anchorCtr="0">
            <a:normAutofit/>
          </a:bodyPr>
          <a:lstStyle/>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sp>
        <p:nvSpPr>
          <p:cNvPr id="13" name="Заголовок 2"/>
          <p:cNvSpPr txBox="1">
            <a:spLocks/>
          </p:cNvSpPr>
          <p:nvPr/>
        </p:nvSpPr>
        <p:spPr>
          <a:xfrm>
            <a:off x="509558" y="1795450"/>
            <a:ext cx="8501122" cy="4429156"/>
          </a:xfrm>
          <a:prstGeom prst="rect">
            <a:avLst/>
          </a:prstGeom>
          <a:ln w="6350" cap="rnd">
            <a:noFill/>
          </a:ln>
        </p:spPr>
        <p:txBody>
          <a:bodyPr vert="horz" rtlCol="0" anchor="b" anchorCtr="0">
            <a:normAutofit/>
          </a:bodyPr>
          <a:lstStyle/>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sp>
        <p:nvSpPr>
          <p:cNvPr id="16" name="Заголовок 2"/>
          <p:cNvSpPr txBox="1">
            <a:spLocks/>
          </p:cNvSpPr>
          <p:nvPr/>
        </p:nvSpPr>
        <p:spPr>
          <a:xfrm>
            <a:off x="428596" y="428604"/>
            <a:ext cx="8501122" cy="3357586"/>
          </a:xfrm>
          <a:prstGeom prst="rect">
            <a:avLst/>
          </a:prstGeom>
          <a:ln w="6350" cap="rnd">
            <a:noFill/>
          </a:ln>
        </p:spPr>
        <p:txBody>
          <a:bodyPr vert="horz" rtlCol="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2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Любое  дело Отец выполнял с чрезвычайной серьезностью, считая, что рожден для этой работы. </a:t>
            </a:r>
            <a:r>
              <a:rPr kumimoji="0" lang="ru-RU" sz="36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
            </a:r>
            <a:br>
              <a:rPr kumimoji="0" lang="ru-RU" sz="36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br>
            <a:r>
              <a:rPr kumimoji="0" lang="ru-RU" sz="36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
            </a:r>
            <a:br>
              <a:rPr kumimoji="0" lang="ru-RU" sz="36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br>
            <a:endParaRPr kumimoji="0" lang="ru-RU" sz="36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2"/>
          <p:cNvSpPr txBox="1">
            <a:spLocks/>
          </p:cNvSpPr>
          <p:nvPr/>
        </p:nvSpPr>
        <p:spPr>
          <a:xfrm>
            <a:off x="428596" y="2000240"/>
            <a:ext cx="7929618" cy="3000396"/>
          </a:xfrm>
          <a:prstGeom prst="rect">
            <a:avLst/>
          </a:prstGeom>
        </p:spPr>
        <p:txBody>
          <a:bodyPr vert="horz" lIns="91440" tIns="45720" rIns="91440" bIns="45720" rtlCol="0">
            <a:normAutofit/>
          </a:bodyPr>
          <a:lstStyle/>
          <a:p>
            <a:pPr algn="ctr">
              <a:buClr>
                <a:srgbClr val="003E00"/>
              </a:buClr>
            </a:pPr>
            <a:endParaRPr lang="ru-RU" sz="1600" dirty="0" smtClean="0">
              <a:latin typeface="Times New Roman" pitchFamily="18" charset="0"/>
              <a:cs typeface="Times New Roman" pitchFamily="18" charset="0"/>
            </a:endParaRPr>
          </a:p>
        </p:txBody>
      </p:sp>
      <p:sp>
        <p:nvSpPr>
          <p:cNvPr id="8" name="Содержимое 2"/>
          <p:cNvSpPr txBox="1">
            <a:spLocks/>
          </p:cNvSpPr>
          <p:nvPr/>
        </p:nvSpPr>
        <p:spPr>
          <a:xfrm>
            <a:off x="785786" y="1785926"/>
            <a:ext cx="7358114" cy="2214578"/>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Содержимое 2"/>
          <p:cNvSpPr txBox="1">
            <a:spLocks/>
          </p:cNvSpPr>
          <p:nvPr/>
        </p:nvSpPr>
        <p:spPr>
          <a:xfrm>
            <a:off x="5500694" y="1500174"/>
            <a:ext cx="3071834" cy="1285884"/>
          </a:xfrm>
          <a:prstGeom prst="rect">
            <a:avLst/>
          </a:prstGeom>
        </p:spPr>
        <p:txBody>
          <a:bodyPr vert="horz" lIns="91440" tIns="45720" rIns="91440" bIns="45720" rtlCol="0">
            <a:normAutofit/>
          </a:bodyPr>
          <a:lstStyle/>
          <a:p>
            <a:pPr marL="512064" indent="-512064"/>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smtClean="0">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Содержимое 2"/>
          <p:cNvSpPr txBox="1">
            <a:spLocks/>
          </p:cNvSpPr>
          <p:nvPr/>
        </p:nvSpPr>
        <p:spPr>
          <a:xfrm>
            <a:off x="357158" y="3429000"/>
            <a:ext cx="4071966" cy="2214578"/>
          </a:xfrm>
          <a:prstGeom prst="rect">
            <a:avLst/>
          </a:prstGeom>
        </p:spPr>
        <p:txBody>
          <a:bodyPr vert="horz" lIns="91440" tIns="45720" rIns="91440" bIns="45720" rtlCol="0">
            <a:normAutofit/>
          </a:bodyPr>
          <a:lstStyle/>
          <a:p>
            <a:pPr marL="512064" indent="-512064"/>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smtClean="0">
              <a:latin typeface="Times New Roman" pitchFamily="18" charset="0"/>
              <a:cs typeface="Times New Roman" pitchFamily="18" charset="0"/>
            </a:endParaRPr>
          </a:p>
        </p:txBody>
      </p:sp>
      <p:sp>
        <p:nvSpPr>
          <p:cNvPr id="15" name="Содержимое 2"/>
          <p:cNvSpPr txBox="1">
            <a:spLocks/>
          </p:cNvSpPr>
          <p:nvPr/>
        </p:nvSpPr>
        <p:spPr>
          <a:xfrm>
            <a:off x="5572132" y="3714752"/>
            <a:ext cx="3071834" cy="1000132"/>
          </a:xfrm>
          <a:prstGeom prst="rect">
            <a:avLst/>
          </a:prstGeom>
        </p:spPr>
        <p:txBody>
          <a:bodyPr vert="horz" lIns="91440" tIns="45720" rIns="91440" bIns="45720" rtlCol="0">
            <a:normAutofit/>
          </a:bodyPr>
          <a:lstStyle/>
          <a:p>
            <a:pPr>
              <a:buClr>
                <a:srgbClr val="003E00"/>
              </a:buClr>
            </a:pPr>
            <a:endParaRPr lang="ru-RU" sz="1600" dirty="0" smtClean="0">
              <a:solidFill>
                <a:srgbClr val="008000"/>
              </a:solidFill>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8" name="Picture 7" descr="G:\ДО\ХенгДН\Образование\Мои лекции по Библии_Самара_2021\Новый точечный рисунок (7).bmp"/>
          <p:cNvPicPr>
            <a:picLocks noChangeAspect="1" noChangeArrowheads="1"/>
          </p:cNvPicPr>
          <p:nvPr/>
        </p:nvPicPr>
        <p:blipFill>
          <a:blip r:embed="rId3"/>
          <a:srcRect/>
          <a:stretch>
            <a:fillRect/>
          </a:stretch>
        </p:blipFill>
        <p:spPr bwMode="auto">
          <a:xfrm>
            <a:off x="8086725" y="5791200"/>
            <a:ext cx="1057275" cy="1066800"/>
          </a:xfrm>
          <a:prstGeom prst="rect">
            <a:avLst/>
          </a:prstGeom>
          <a:noFill/>
        </p:spPr>
      </p:pic>
      <p:sp>
        <p:nvSpPr>
          <p:cNvPr id="9" name="Заголовок 2"/>
          <p:cNvSpPr>
            <a:spLocks noGrp="1"/>
          </p:cNvSpPr>
          <p:nvPr>
            <p:ph type="title"/>
          </p:nvPr>
        </p:nvSpPr>
        <p:spPr>
          <a:xfrm>
            <a:off x="357158" y="214290"/>
            <a:ext cx="8501122" cy="3643338"/>
          </a:xfrm>
        </p:spPr>
        <p:txBody>
          <a:bodyPr>
            <a:normAutofit/>
          </a:bodyPr>
          <a:lstStyle/>
          <a:p>
            <a:pPr lvl="0" algn="ctr"/>
            <a:r>
              <a:rPr lang="ru-RU" sz="3200" dirty="0" smtClean="0">
                <a:solidFill>
                  <a:schemeClr val="bg1">
                    <a:lumMod val="50000"/>
                  </a:schemeClr>
                </a:solidFill>
              </a:rPr>
              <a:t>Смелость, граничащая с бесстрашием и широта мысли. Твердость, решительность и непоколебимость.</a:t>
            </a:r>
            <a:br>
              <a:rPr lang="ru-RU" sz="3200" dirty="0" smtClean="0">
                <a:solidFill>
                  <a:schemeClr val="bg1">
                    <a:lumMod val="50000"/>
                  </a:schemeClr>
                </a:solidFill>
              </a:rPr>
            </a:br>
            <a:r>
              <a:rPr lang="ru-RU" sz="3600" dirty="0" smtClean="0">
                <a:solidFill>
                  <a:schemeClr val="bg1">
                    <a:lumMod val="50000"/>
                  </a:schemeClr>
                </a:solidFill>
              </a:rPr>
              <a:t/>
            </a:r>
            <a:br>
              <a:rPr lang="ru-RU" sz="3600" dirty="0" smtClean="0">
                <a:solidFill>
                  <a:schemeClr val="bg1">
                    <a:lumMod val="50000"/>
                  </a:schemeClr>
                </a:solidFill>
              </a:rPr>
            </a:br>
            <a:r>
              <a:rPr lang="ru-RU" sz="3600" dirty="0" smtClean="0">
                <a:solidFill>
                  <a:schemeClr val="bg1">
                    <a:lumMod val="50000"/>
                  </a:schemeClr>
                </a:solidFill>
              </a:rPr>
              <a:t/>
            </a:r>
            <a:br>
              <a:rPr lang="ru-RU" sz="3600" dirty="0" smtClean="0">
                <a:solidFill>
                  <a:schemeClr val="bg1">
                    <a:lumMod val="50000"/>
                  </a:schemeClr>
                </a:solidFill>
              </a:rPr>
            </a:br>
            <a:endParaRPr lang="ru-RU" sz="3600" dirty="0">
              <a:solidFill>
                <a:schemeClr val="bg1">
                  <a:lumMod val="50000"/>
                </a:schemeClr>
              </a:solidFill>
            </a:endParaRPr>
          </a:p>
        </p:txBody>
      </p:sp>
      <p:sp>
        <p:nvSpPr>
          <p:cNvPr id="10" name="Заголовок 2"/>
          <p:cNvSpPr txBox="1">
            <a:spLocks/>
          </p:cNvSpPr>
          <p:nvPr/>
        </p:nvSpPr>
        <p:spPr>
          <a:xfrm>
            <a:off x="357158" y="1643050"/>
            <a:ext cx="8501122" cy="4429156"/>
          </a:xfrm>
          <a:prstGeom prst="rect">
            <a:avLst/>
          </a:prstGeom>
          <a:ln w="6350" cap="rnd">
            <a:noFill/>
          </a:ln>
        </p:spPr>
        <p:txBody>
          <a:bodyPr vert="horz" rtlCol="0" anchor="b" anchorCtr="0">
            <a:normAutofit/>
          </a:bodyPr>
          <a:lstStyle/>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sp>
        <p:nvSpPr>
          <p:cNvPr id="11" name="Заголовок 2"/>
          <p:cNvSpPr txBox="1">
            <a:spLocks/>
          </p:cNvSpPr>
          <p:nvPr/>
        </p:nvSpPr>
        <p:spPr>
          <a:xfrm>
            <a:off x="357158" y="3286124"/>
            <a:ext cx="8501122" cy="3143272"/>
          </a:xfrm>
          <a:prstGeom prst="rect">
            <a:avLst/>
          </a:prstGeom>
          <a:ln w="6350" cap="rnd">
            <a:noFill/>
          </a:ln>
        </p:spPr>
        <p:txBody>
          <a:bodyPr vert="horz" rtlCol="0" anchor="b" anchorCtr="0">
            <a:normAutofit/>
          </a:bodyPr>
          <a:lstStyle/>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sp>
        <p:nvSpPr>
          <p:cNvPr id="13" name="Заголовок 2"/>
          <p:cNvSpPr txBox="1">
            <a:spLocks/>
          </p:cNvSpPr>
          <p:nvPr/>
        </p:nvSpPr>
        <p:spPr>
          <a:xfrm>
            <a:off x="714348" y="2214554"/>
            <a:ext cx="8143900" cy="4143404"/>
          </a:xfrm>
          <a:prstGeom prst="rect">
            <a:avLst/>
          </a:prstGeom>
          <a:ln w="6350" cap="rnd">
            <a:noFill/>
          </a:ln>
        </p:spPr>
        <p:txBody>
          <a:bodyPr vert="horz" rtlCol="0" anchor="b" anchorCtr="0">
            <a:noAutofit/>
          </a:bodyPr>
          <a:lstStyle/>
          <a:p>
            <a:pPr marL="0" marR="0" lvl="0" indent="0" algn="l" defTabSz="914400" rtl="0" eaLnBrk="1" fontAlgn="auto" latinLnBrk="0" hangingPunct="1">
              <a:spcBef>
                <a:spcPct val="0"/>
              </a:spcBef>
              <a:spcAft>
                <a:spcPts val="600"/>
              </a:spcAft>
              <a:buClrTx/>
              <a:buSzTx/>
              <a:buFontTx/>
              <a:buChar char="-"/>
              <a:tabLst/>
              <a:defRPr/>
            </a:pPr>
            <a:r>
              <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 Речь на</a:t>
            </a:r>
            <a:r>
              <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 японском </a:t>
            </a:r>
            <a:r>
              <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перед</a:t>
            </a:r>
            <a:r>
              <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 высокопоставленными гражданами </a:t>
            </a:r>
            <a:r>
              <a:rPr kumimoji="0" lang="ru-RU" sz="2800" b="0" i="0" u="none" strike="noStrike" kern="1200" cap="none" spc="-100" normalizeH="0" noProof="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Чонджу</a:t>
            </a:r>
            <a:r>
              <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a:t>
            </a:r>
          </a:p>
          <a:p>
            <a:pPr marL="0" marR="0" lvl="0" indent="0" algn="l" defTabSz="914400" rtl="0" eaLnBrk="1" fontAlgn="auto" latinLnBrk="0" hangingPunct="1">
              <a:spcBef>
                <a:spcPct val="0"/>
              </a:spcBef>
              <a:spcAft>
                <a:spcPts val="600"/>
              </a:spcAft>
              <a:buClrTx/>
              <a:buSzTx/>
              <a:buFontTx/>
              <a:buChar char="-"/>
              <a:tabLst/>
              <a:defRPr/>
            </a:pPr>
            <a:r>
              <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 Не писал хвалебные письма Ким Ир Сену.</a:t>
            </a:r>
          </a:p>
          <a:p>
            <a:pPr marL="0" marR="0" lvl="0" indent="0" algn="l" defTabSz="914400" rtl="0" eaLnBrk="1" fontAlgn="auto" latinLnBrk="0" hangingPunct="1">
              <a:spcBef>
                <a:spcPct val="0"/>
              </a:spcBef>
              <a:spcAft>
                <a:spcPts val="600"/>
              </a:spcAft>
              <a:buClrTx/>
              <a:buSzTx/>
              <a:buFontTx/>
              <a:buChar char="-"/>
              <a:tabLst/>
              <a:defRPr/>
            </a:pPr>
            <a:r>
              <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 Критика идеологии </a:t>
            </a:r>
            <a:r>
              <a:rPr kumimoji="0" lang="ru-RU" sz="2800" b="0" i="0" u="none" strike="noStrike" kern="1200" cap="none" spc="-100" normalizeH="0" baseline="0" noProof="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Чучхе</a:t>
            </a:r>
            <a:r>
              <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 в Северной Корее</a:t>
            </a:r>
            <a:br>
              <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br>
            <a:r>
              <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 Встречи с высокопоставленными людьми, в  частности с президентами стран, религиозными, политическими и общественными лидерами.</a:t>
            </a:r>
            <a:r>
              <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
            </a:r>
            <a:br>
              <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br>
            <a:r>
              <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
            </a:r>
            <a:br>
              <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br>
            <a:endParaRPr kumimoji="0" lang="ru-RU" sz="28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3074" name="Picture 2" descr="G:\ДО\Видео с Истинным Отцом\фото для ролика\750bc45ea37c10f0f9ba5760e9fae165.jpg"/>
          <p:cNvPicPr>
            <a:picLocks noChangeAspect="1" noChangeArrowheads="1"/>
          </p:cNvPicPr>
          <p:nvPr/>
        </p:nvPicPr>
        <p:blipFill>
          <a:blip r:embed="rId2"/>
          <a:srcRect/>
          <a:stretch>
            <a:fillRect/>
          </a:stretch>
        </p:blipFill>
        <p:spPr bwMode="auto">
          <a:xfrm>
            <a:off x="285720" y="-30478"/>
            <a:ext cx="8858280" cy="6888478"/>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ДО\Видео с Истинным Отцом\фото для ролика\842.jpg"/>
          <p:cNvPicPr>
            <a:picLocks noChangeAspect="1" noChangeArrowheads="1"/>
          </p:cNvPicPr>
          <p:nvPr/>
        </p:nvPicPr>
        <p:blipFill>
          <a:blip r:embed="rId2"/>
          <a:srcRect/>
          <a:stretch>
            <a:fillRect/>
          </a:stretch>
        </p:blipFill>
        <p:spPr bwMode="auto">
          <a:xfrm>
            <a:off x="0" y="2214554"/>
            <a:ext cx="4286247" cy="3143248"/>
          </a:xfrm>
          <a:prstGeom prst="rect">
            <a:avLst/>
          </a:prstGeom>
          <a:noFill/>
        </p:spPr>
      </p:pic>
      <p:pic>
        <p:nvPicPr>
          <p:cNvPr id="4099" name="Picture 3" descr="G:\ДО\Видео с Истинным Отцом\фото для ролика\Rev.-Moon-and-Filaret-shake-hands-1024x719.jpg"/>
          <p:cNvPicPr>
            <a:picLocks noChangeAspect="1" noChangeArrowheads="1"/>
          </p:cNvPicPr>
          <p:nvPr/>
        </p:nvPicPr>
        <p:blipFill>
          <a:blip r:embed="rId3"/>
          <a:srcRect/>
          <a:stretch>
            <a:fillRect/>
          </a:stretch>
        </p:blipFill>
        <p:spPr bwMode="auto">
          <a:xfrm>
            <a:off x="3786182" y="0"/>
            <a:ext cx="5357818" cy="3761983"/>
          </a:xfrm>
          <a:prstGeom prst="rect">
            <a:avLst/>
          </a:prstGeom>
          <a:noFill/>
        </p:spPr>
      </p:pic>
      <p:pic>
        <p:nvPicPr>
          <p:cNvPr id="6" name="Picture 2" descr="G:\ДО\ФотоИР\2077.jpg"/>
          <p:cNvPicPr>
            <a:picLocks noGrp="1" noChangeAspect="1" noChangeArrowheads="1"/>
          </p:cNvPicPr>
          <p:nvPr>
            <p:ph idx="1"/>
          </p:nvPr>
        </p:nvPicPr>
        <p:blipFill>
          <a:blip r:embed="rId4"/>
          <a:srcRect/>
          <a:stretch>
            <a:fillRect/>
          </a:stretch>
        </p:blipFill>
        <p:spPr bwMode="auto">
          <a:xfrm>
            <a:off x="4286248" y="3320950"/>
            <a:ext cx="4857752" cy="353705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ДО\Видео с Истинным Отцом\фото для ролика\16813291.jpe"/>
          <p:cNvPicPr>
            <a:picLocks noChangeAspect="1" noChangeArrowheads="1"/>
          </p:cNvPicPr>
          <p:nvPr/>
        </p:nvPicPr>
        <p:blipFill>
          <a:blip r:embed="rId2"/>
          <a:srcRect/>
          <a:stretch>
            <a:fillRect/>
          </a:stretch>
        </p:blipFill>
        <p:spPr bwMode="auto">
          <a:xfrm>
            <a:off x="0" y="2857500"/>
            <a:ext cx="6096001" cy="4000500"/>
          </a:xfrm>
          <a:prstGeom prst="rect">
            <a:avLst/>
          </a:prstGeom>
          <a:noFill/>
        </p:spPr>
      </p:pic>
      <p:pic>
        <p:nvPicPr>
          <p:cNvPr id="6" name="Picture 7" descr="G:\ДО\ХенгДН\Образование\Мои лекции по Библии_Самара_2021\Новый точечный рисунок (7).bmp"/>
          <p:cNvPicPr>
            <a:picLocks noChangeAspect="1" noChangeArrowheads="1"/>
          </p:cNvPicPr>
          <p:nvPr/>
        </p:nvPicPr>
        <p:blipFill>
          <a:blip r:embed="rId3"/>
          <a:srcRect/>
          <a:stretch>
            <a:fillRect/>
          </a:stretch>
        </p:blipFill>
        <p:spPr bwMode="auto">
          <a:xfrm>
            <a:off x="8086725" y="5791200"/>
            <a:ext cx="1057275" cy="1066800"/>
          </a:xfrm>
          <a:prstGeom prst="rect">
            <a:avLst/>
          </a:prstGeom>
          <a:noFill/>
        </p:spPr>
      </p:pic>
      <p:pic>
        <p:nvPicPr>
          <p:cNvPr id="5123" name="Picture 3" descr="G:\ДО\Видео с Истинным Отцом\фото для ролика\Walsh-051210.jpg"/>
          <p:cNvPicPr>
            <a:picLocks noChangeAspect="1" noChangeArrowheads="1"/>
          </p:cNvPicPr>
          <p:nvPr/>
        </p:nvPicPr>
        <p:blipFill>
          <a:blip r:embed="rId4"/>
          <a:srcRect/>
          <a:stretch>
            <a:fillRect/>
          </a:stretch>
        </p:blipFill>
        <p:spPr bwMode="auto">
          <a:xfrm>
            <a:off x="3786182" y="1"/>
            <a:ext cx="5357818" cy="3569646"/>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ДО\Видео с Истинным Отцом\фото для ролика\moon-sun-myung-meets-kim-il-sung.jpg"/>
          <p:cNvPicPr>
            <a:picLocks noChangeAspect="1" noChangeArrowheads="1"/>
          </p:cNvPicPr>
          <p:nvPr/>
        </p:nvPicPr>
        <p:blipFill>
          <a:blip r:embed="rId2"/>
          <a:srcRect/>
          <a:stretch>
            <a:fillRect/>
          </a:stretch>
        </p:blipFill>
        <p:spPr bwMode="auto">
          <a:xfrm>
            <a:off x="4423523" y="709577"/>
            <a:ext cx="4720477" cy="6148423"/>
          </a:xfrm>
          <a:prstGeom prst="rect">
            <a:avLst/>
          </a:prstGeom>
          <a:noFill/>
        </p:spPr>
      </p:pic>
      <p:pic>
        <p:nvPicPr>
          <p:cNvPr id="6147" name="Picture 3" descr="G:\ДО\Видео с Истинным Отцом\фото для ролика\2081.jpg"/>
          <p:cNvPicPr>
            <a:picLocks noChangeAspect="1" noChangeArrowheads="1"/>
          </p:cNvPicPr>
          <p:nvPr/>
        </p:nvPicPr>
        <p:blipFill>
          <a:blip r:embed="rId3"/>
          <a:srcRect/>
          <a:stretch>
            <a:fillRect/>
          </a:stretch>
        </p:blipFill>
        <p:spPr bwMode="auto">
          <a:xfrm>
            <a:off x="0" y="0"/>
            <a:ext cx="4998853" cy="5786454"/>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17411" name="Picture 3" descr="G:\ДО\ФотоИР\Sun-Myung-Moon — копия.jpg"/>
          <p:cNvPicPr>
            <a:picLocks noChangeAspect="1" noChangeArrowheads="1"/>
          </p:cNvPicPr>
          <p:nvPr/>
        </p:nvPicPr>
        <p:blipFill>
          <a:blip r:embed="rId2"/>
          <a:srcRect/>
          <a:stretch>
            <a:fillRect/>
          </a:stretch>
        </p:blipFill>
        <p:spPr bwMode="auto">
          <a:xfrm>
            <a:off x="642910" y="500042"/>
            <a:ext cx="7858180" cy="5905762"/>
          </a:xfrm>
          <a:prstGeom prst="rect">
            <a:avLst/>
          </a:prstGeom>
          <a:noFill/>
        </p:spPr>
      </p:pic>
      <p:pic>
        <p:nvPicPr>
          <p:cNvPr id="5" name="Picture 7" descr="G:\ДО\ХенгДН\Образование\Мои лекции по Библии_Самара_2021\Новый точечный рисунок (7).bmp"/>
          <p:cNvPicPr>
            <a:picLocks noChangeAspect="1" noChangeArrowheads="1"/>
          </p:cNvPicPr>
          <p:nvPr/>
        </p:nvPicPr>
        <p:blipFill>
          <a:blip r:embed="rId3"/>
          <a:srcRect/>
          <a:stretch>
            <a:fillRect/>
          </a:stretch>
        </p:blipFill>
        <p:spPr bwMode="auto">
          <a:xfrm>
            <a:off x="8086725" y="5791200"/>
            <a:ext cx="1057275" cy="10668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2"/>
          <p:cNvSpPr txBox="1">
            <a:spLocks/>
          </p:cNvSpPr>
          <p:nvPr/>
        </p:nvSpPr>
        <p:spPr>
          <a:xfrm>
            <a:off x="428596" y="2000240"/>
            <a:ext cx="7929618" cy="3000396"/>
          </a:xfrm>
          <a:prstGeom prst="rect">
            <a:avLst/>
          </a:prstGeom>
        </p:spPr>
        <p:txBody>
          <a:bodyPr vert="horz" lIns="91440" tIns="45720" rIns="91440" bIns="45720" rtlCol="0">
            <a:normAutofit/>
          </a:bodyPr>
          <a:lstStyle/>
          <a:p>
            <a:pPr algn="ctr">
              <a:buClr>
                <a:srgbClr val="003E00"/>
              </a:buClr>
            </a:pPr>
            <a:endParaRPr lang="ru-RU" sz="1600" dirty="0" smtClean="0">
              <a:latin typeface="Times New Roman" pitchFamily="18" charset="0"/>
              <a:cs typeface="Times New Roman" pitchFamily="18" charset="0"/>
            </a:endParaRPr>
          </a:p>
        </p:txBody>
      </p:sp>
      <p:sp>
        <p:nvSpPr>
          <p:cNvPr id="8" name="Содержимое 2"/>
          <p:cNvSpPr txBox="1">
            <a:spLocks/>
          </p:cNvSpPr>
          <p:nvPr/>
        </p:nvSpPr>
        <p:spPr>
          <a:xfrm>
            <a:off x="785786" y="1785926"/>
            <a:ext cx="7358114" cy="2214578"/>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Содержимое 2"/>
          <p:cNvSpPr txBox="1">
            <a:spLocks/>
          </p:cNvSpPr>
          <p:nvPr/>
        </p:nvSpPr>
        <p:spPr>
          <a:xfrm>
            <a:off x="5500694" y="1500174"/>
            <a:ext cx="3071834" cy="1285884"/>
          </a:xfrm>
          <a:prstGeom prst="rect">
            <a:avLst/>
          </a:prstGeom>
        </p:spPr>
        <p:txBody>
          <a:bodyPr vert="horz" lIns="91440" tIns="45720" rIns="91440" bIns="45720" rtlCol="0">
            <a:normAutofit/>
          </a:bodyPr>
          <a:lstStyle/>
          <a:p>
            <a:pPr marL="512064" indent="-512064"/>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smtClean="0">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Содержимое 2"/>
          <p:cNvSpPr txBox="1">
            <a:spLocks/>
          </p:cNvSpPr>
          <p:nvPr/>
        </p:nvSpPr>
        <p:spPr>
          <a:xfrm>
            <a:off x="357158" y="3429000"/>
            <a:ext cx="4071966" cy="2214578"/>
          </a:xfrm>
          <a:prstGeom prst="rect">
            <a:avLst/>
          </a:prstGeom>
        </p:spPr>
        <p:txBody>
          <a:bodyPr vert="horz" lIns="91440" tIns="45720" rIns="91440" bIns="45720" rtlCol="0">
            <a:normAutofit/>
          </a:bodyPr>
          <a:lstStyle/>
          <a:p>
            <a:pPr marL="512064" indent="-512064"/>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smtClean="0">
              <a:latin typeface="Times New Roman" pitchFamily="18" charset="0"/>
              <a:cs typeface="Times New Roman" pitchFamily="18" charset="0"/>
            </a:endParaRPr>
          </a:p>
        </p:txBody>
      </p:sp>
      <p:sp>
        <p:nvSpPr>
          <p:cNvPr id="15" name="Содержимое 2"/>
          <p:cNvSpPr txBox="1">
            <a:spLocks/>
          </p:cNvSpPr>
          <p:nvPr/>
        </p:nvSpPr>
        <p:spPr>
          <a:xfrm>
            <a:off x="5572132" y="3714752"/>
            <a:ext cx="3071834" cy="1000132"/>
          </a:xfrm>
          <a:prstGeom prst="rect">
            <a:avLst/>
          </a:prstGeom>
        </p:spPr>
        <p:txBody>
          <a:bodyPr vert="horz" lIns="91440" tIns="45720" rIns="91440" bIns="45720" rtlCol="0">
            <a:normAutofit/>
          </a:bodyPr>
          <a:lstStyle/>
          <a:p>
            <a:pPr>
              <a:buClr>
                <a:srgbClr val="003E00"/>
              </a:buClr>
            </a:pPr>
            <a:endParaRPr lang="ru-RU" sz="1600" dirty="0" smtClean="0">
              <a:solidFill>
                <a:srgbClr val="008000"/>
              </a:solidFill>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8" name="Picture 7" descr="G:\ДО\ХенгДН\Образование\Мои лекции по Библии_Самара_2021\Новый точечный рисунок (7).bmp"/>
          <p:cNvPicPr>
            <a:picLocks noChangeAspect="1" noChangeArrowheads="1"/>
          </p:cNvPicPr>
          <p:nvPr/>
        </p:nvPicPr>
        <p:blipFill>
          <a:blip r:embed="rId3"/>
          <a:srcRect/>
          <a:stretch>
            <a:fillRect/>
          </a:stretch>
        </p:blipFill>
        <p:spPr bwMode="auto">
          <a:xfrm>
            <a:off x="8086725" y="5791200"/>
            <a:ext cx="1057275" cy="1066800"/>
          </a:xfrm>
          <a:prstGeom prst="rect">
            <a:avLst/>
          </a:prstGeom>
          <a:noFill/>
        </p:spPr>
      </p:pic>
      <p:sp>
        <p:nvSpPr>
          <p:cNvPr id="9" name="Заголовок 2"/>
          <p:cNvSpPr>
            <a:spLocks noGrp="1"/>
          </p:cNvSpPr>
          <p:nvPr>
            <p:ph type="title"/>
          </p:nvPr>
        </p:nvSpPr>
        <p:spPr>
          <a:xfrm>
            <a:off x="357158" y="0"/>
            <a:ext cx="8501122" cy="1714488"/>
          </a:xfrm>
        </p:spPr>
        <p:txBody>
          <a:bodyPr>
            <a:normAutofit/>
          </a:bodyPr>
          <a:lstStyle/>
          <a:p>
            <a:pPr lvl="0" algn="ctr"/>
            <a:r>
              <a:rPr lang="ru-RU" sz="3200" dirty="0" smtClean="0">
                <a:solidFill>
                  <a:schemeClr val="bg1">
                    <a:lumMod val="50000"/>
                  </a:schemeClr>
                </a:solidFill>
              </a:rPr>
              <a:t>Проницательность. Способность смотреть глазами души.</a:t>
            </a:r>
            <a:endParaRPr lang="ru-RU" sz="3600" dirty="0">
              <a:solidFill>
                <a:schemeClr val="bg1">
                  <a:lumMod val="50000"/>
                </a:schemeClr>
              </a:solidFill>
            </a:endParaRPr>
          </a:p>
        </p:txBody>
      </p:sp>
      <p:sp>
        <p:nvSpPr>
          <p:cNvPr id="10" name="Заголовок 2"/>
          <p:cNvSpPr txBox="1">
            <a:spLocks/>
          </p:cNvSpPr>
          <p:nvPr/>
        </p:nvSpPr>
        <p:spPr>
          <a:xfrm>
            <a:off x="357158" y="1643050"/>
            <a:ext cx="8501122" cy="4429156"/>
          </a:xfrm>
          <a:prstGeom prst="rect">
            <a:avLst/>
          </a:prstGeom>
          <a:ln w="6350" cap="rnd">
            <a:noFill/>
          </a:ln>
        </p:spPr>
        <p:txBody>
          <a:bodyPr vert="horz" rtlCol="0" anchor="b" anchorCtr="0">
            <a:normAutofit/>
          </a:bodyPr>
          <a:lstStyle/>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sp>
        <p:nvSpPr>
          <p:cNvPr id="11" name="Заголовок 2"/>
          <p:cNvSpPr txBox="1">
            <a:spLocks/>
          </p:cNvSpPr>
          <p:nvPr/>
        </p:nvSpPr>
        <p:spPr>
          <a:xfrm>
            <a:off x="357158" y="3286124"/>
            <a:ext cx="8501122" cy="3143272"/>
          </a:xfrm>
          <a:prstGeom prst="rect">
            <a:avLst/>
          </a:prstGeom>
          <a:ln w="6350" cap="rnd">
            <a:noFill/>
          </a:ln>
        </p:spPr>
        <p:txBody>
          <a:bodyPr vert="horz" rtlCol="0" anchor="b" anchorCtr="0">
            <a:normAutofit/>
          </a:bodyPr>
          <a:lstStyle/>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sp>
        <p:nvSpPr>
          <p:cNvPr id="13" name="Заголовок 2"/>
          <p:cNvSpPr txBox="1">
            <a:spLocks/>
          </p:cNvSpPr>
          <p:nvPr/>
        </p:nvSpPr>
        <p:spPr>
          <a:xfrm>
            <a:off x="785786" y="2500306"/>
            <a:ext cx="8143900" cy="3429024"/>
          </a:xfrm>
          <a:prstGeom prst="rect">
            <a:avLst/>
          </a:prstGeom>
          <a:ln w="6350" cap="rnd">
            <a:noFill/>
          </a:ln>
        </p:spPr>
        <p:txBody>
          <a:bodyPr vert="horz" rtlCol="0" anchor="b" anchorCtr="0">
            <a:normAutofit fontScale="97500"/>
          </a:bodyPr>
          <a:lstStyle/>
          <a:p>
            <a:pPr marL="0" marR="0" lvl="0" indent="0" algn="l" defTabSz="914400" rtl="0" eaLnBrk="1" fontAlgn="auto" latinLnBrk="0" hangingPunct="1">
              <a:spcBef>
                <a:spcPct val="0"/>
              </a:spcBef>
              <a:spcAft>
                <a:spcPts val="600"/>
              </a:spcAft>
              <a:buClrTx/>
              <a:buSzTx/>
              <a:buFontTx/>
              <a:buChar char="-"/>
              <a:tabLst/>
              <a:defRPr/>
            </a:pPr>
            <a:r>
              <a:rPr kumimoji="0" lang="ru-RU" sz="29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Природные явления</a:t>
            </a:r>
            <a:br>
              <a:rPr kumimoji="0" lang="ru-RU" sz="29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br>
            <a:r>
              <a:rPr kumimoji="0" lang="ru-RU" sz="29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-Подборы</a:t>
            </a:r>
          </a:p>
          <a:p>
            <a:pPr marL="0" marR="0" lvl="0" indent="0" algn="l" defTabSz="914400" rtl="0" eaLnBrk="1" fontAlgn="auto" latinLnBrk="0" hangingPunct="1">
              <a:spcBef>
                <a:spcPct val="0"/>
              </a:spcBef>
              <a:spcAft>
                <a:spcPts val="600"/>
              </a:spcAft>
              <a:buClrTx/>
              <a:buSzTx/>
              <a:buFontTx/>
              <a:buChar char="-"/>
              <a:tabLst/>
              <a:defRPr/>
            </a:pPr>
            <a:r>
              <a:rPr kumimoji="0" lang="ru-RU" sz="29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Знание</a:t>
            </a:r>
            <a:r>
              <a:rPr kumimoji="0" lang="ru-RU" sz="29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 того, чего не может знать.</a:t>
            </a:r>
            <a:r>
              <a:rPr lang="ru-RU" sz="29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
            </a:r>
            <a:br>
              <a:rPr lang="ru-RU" sz="29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br>
            <a:r>
              <a:rPr lang="ru-RU" sz="29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 Исцеления</a:t>
            </a:r>
          </a:p>
          <a:p>
            <a:pPr marL="0" marR="0" lvl="0" indent="0" algn="l" defTabSz="914400" rtl="0" eaLnBrk="1" fontAlgn="auto" latinLnBrk="0" hangingPunct="1">
              <a:spcBef>
                <a:spcPct val="0"/>
              </a:spcBef>
              <a:spcAft>
                <a:spcPts val="600"/>
              </a:spcAft>
              <a:buClrTx/>
              <a:buSzTx/>
              <a:buFontTx/>
              <a:buChar char="-"/>
              <a:tabLst/>
              <a:defRPr/>
            </a:pPr>
            <a:r>
              <a:rPr lang="ru-RU" sz="29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 Слова Отца и </a:t>
            </a:r>
            <a:r>
              <a:rPr lang="ru-RU" sz="2900" spc="-10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Чон-Фан</a:t>
            </a:r>
            <a:r>
              <a:rPr lang="ru-RU" sz="29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 </a:t>
            </a:r>
            <a:r>
              <a:rPr lang="ru-RU" sz="2900" spc="-10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Куака</a:t>
            </a:r>
            <a:r>
              <a:rPr lang="ru-RU" sz="29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a:t>
            </a:r>
          </a:p>
          <a:p>
            <a:pPr marL="0" marR="0" lvl="0" indent="0" algn="l" defTabSz="914400" rtl="0" eaLnBrk="1" fontAlgn="auto" latinLnBrk="0" hangingPunct="1">
              <a:lnSpc>
                <a:spcPct val="100000"/>
              </a:lnSpc>
              <a:spcBef>
                <a:spcPct val="0"/>
              </a:spcBef>
              <a:spcAft>
                <a:spcPts val="0"/>
              </a:spcAft>
              <a:buClrTx/>
              <a:buSzTx/>
              <a:buFontTx/>
              <a:buChar char="-"/>
              <a:tabLst/>
              <a:defRPr/>
            </a:pPr>
            <a:endParaRPr lang="ru-RU" sz="32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Char char="-"/>
              <a:tabLst/>
              <a:defRPr/>
            </a:pPr>
            <a:endParaRPr kumimoji="0" lang="ru-RU" sz="36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G:\ДО\ХенгДН\Foto\64944584_2457662287601874_1926588291646226432_n.jpg"/>
          <p:cNvPicPr>
            <a:picLocks noChangeAspect="1" noChangeArrowheads="1"/>
          </p:cNvPicPr>
          <p:nvPr/>
        </p:nvPicPr>
        <p:blipFill>
          <a:blip r:embed="rId3"/>
          <a:srcRect/>
          <a:stretch>
            <a:fillRect/>
          </a:stretch>
        </p:blipFill>
        <p:spPr bwMode="auto">
          <a:xfrm>
            <a:off x="214282" y="1619256"/>
            <a:ext cx="3495225" cy="5238744"/>
          </a:xfrm>
          <a:prstGeom prst="rect">
            <a:avLst/>
          </a:prstGeom>
          <a:noFill/>
        </p:spPr>
      </p:pic>
      <p:sp>
        <p:nvSpPr>
          <p:cNvPr id="4" name="Содержимое 2"/>
          <p:cNvSpPr txBox="1">
            <a:spLocks/>
          </p:cNvSpPr>
          <p:nvPr/>
        </p:nvSpPr>
        <p:spPr>
          <a:xfrm>
            <a:off x="428596" y="2000240"/>
            <a:ext cx="7929618" cy="3000396"/>
          </a:xfrm>
          <a:prstGeom prst="rect">
            <a:avLst/>
          </a:prstGeom>
        </p:spPr>
        <p:txBody>
          <a:bodyPr vert="horz" lIns="91440" tIns="45720" rIns="91440" bIns="45720" rtlCol="0">
            <a:normAutofit/>
          </a:bodyPr>
          <a:lstStyle/>
          <a:p>
            <a:pPr algn="ctr">
              <a:buClr>
                <a:srgbClr val="003E00"/>
              </a:buClr>
            </a:pPr>
            <a:endParaRPr lang="ru-RU" sz="1600" dirty="0" smtClean="0">
              <a:latin typeface="Times New Roman" pitchFamily="18" charset="0"/>
              <a:cs typeface="Times New Roman" pitchFamily="18" charset="0"/>
            </a:endParaRPr>
          </a:p>
        </p:txBody>
      </p:sp>
      <p:sp>
        <p:nvSpPr>
          <p:cNvPr id="12" name="Содержимое 2"/>
          <p:cNvSpPr txBox="1">
            <a:spLocks/>
          </p:cNvSpPr>
          <p:nvPr/>
        </p:nvSpPr>
        <p:spPr>
          <a:xfrm>
            <a:off x="5500694" y="1500174"/>
            <a:ext cx="3071834" cy="1285884"/>
          </a:xfrm>
          <a:prstGeom prst="rect">
            <a:avLst/>
          </a:prstGeom>
        </p:spPr>
        <p:txBody>
          <a:bodyPr vert="horz" lIns="91440" tIns="45720" rIns="91440" bIns="45720" rtlCol="0">
            <a:normAutofit/>
          </a:bodyPr>
          <a:lstStyle/>
          <a:p>
            <a:pPr marL="512064" indent="-512064"/>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smtClean="0">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Содержимое 2"/>
          <p:cNvSpPr txBox="1">
            <a:spLocks/>
          </p:cNvSpPr>
          <p:nvPr/>
        </p:nvSpPr>
        <p:spPr>
          <a:xfrm>
            <a:off x="357158" y="3429000"/>
            <a:ext cx="4071966" cy="2214578"/>
          </a:xfrm>
          <a:prstGeom prst="rect">
            <a:avLst/>
          </a:prstGeom>
        </p:spPr>
        <p:txBody>
          <a:bodyPr vert="horz" lIns="91440" tIns="45720" rIns="91440" bIns="45720" rtlCol="0">
            <a:normAutofit/>
          </a:bodyPr>
          <a:lstStyle/>
          <a:p>
            <a:pPr marL="512064" indent="-512064"/>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smtClean="0">
              <a:latin typeface="Times New Roman" pitchFamily="18" charset="0"/>
              <a:cs typeface="Times New Roman" pitchFamily="18" charset="0"/>
            </a:endParaRPr>
          </a:p>
        </p:txBody>
      </p:sp>
      <p:sp>
        <p:nvSpPr>
          <p:cNvPr id="15" name="Содержимое 2"/>
          <p:cNvSpPr txBox="1">
            <a:spLocks/>
          </p:cNvSpPr>
          <p:nvPr/>
        </p:nvSpPr>
        <p:spPr>
          <a:xfrm>
            <a:off x="5572132" y="3714752"/>
            <a:ext cx="3071834" cy="1000132"/>
          </a:xfrm>
          <a:prstGeom prst="rect">
            <a:avLst/>
          </a:prstGeom>
        </p:spPr>
        <p:txBody>
          <a:bodyPr vert="horz" lIns="91440" tIns="45720" rIns="91440" bIns="45720" rtlCol="0">
            <a:normAutofit/>
          </a:bodyPr>
          <a:lstStyle/>
          <a:p>
            <a:pPr>
              <a:buClr>
                <a:srgbClr val="003E00"/>
              </a:buClr>
            </a:pPr>
            <a:endParaRPr lang="ru-RU" sz="1600" dirty="0" smtClean="0">
              <a:solidFill>
                <a:srgbClr val="008000"/>
              </a:solidFill>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8" name="Picture 7" descr="G:\ДО\ХенгДН\Образование\Мои лекции по Библии_Самара_2021\Новый точечный рисунок (7).bmp"/>
          <p:cNvPicPr>
            <a:picLocks noChangeAspect="1" noChangeArrowheads="1"/>
          </p:cNvPicPr>
          <p:nvPr/>
        </p:nvPicPr>
        <p:blipFill>
          <a:blip r:embed="rId4"/>
          <a:srcRect/>
          <a:stretch>
            <a:fillRect/>
          </a:stretch>
        </p:blipFill>
        <p:spPr bwMode="auto">
          <a:xfrm>
            <a:off x="8086725" y="5791200"/>
            <a:ext cx="1057275" cy="1066800"/>
          </a:xfrm>
          <a:prstGeom prst="rect">
            <a:avLst/>
          </a:prstGeom>
          <a:noFill/>
        </p:spPr>
      </p:pic>
      <p:sp>
        <p:nvSpPr>
          <p:cNvPr id="9" name="Заголовок 2"/>
          <p:cNvSpPr>
            <a:spLocks noGrp="1"/>
          </p:cNvSpPr>
          <p:nvPr>
            <p:ph type="title"/>
          </p:nvPr>
        </p:nvSpPr>
        <p:spPr>
          <a:xfrm>
            <a:off x="0" y="0"/>
            <a:ext cx="6715140" cy="1285860"/>
          </a:xfrm>
        </p:spPr>
        <p:txBody>
          <a:bodyPr>
            <a:normAutofit/>
          </a:bodyPr>
          <a:lstStyle/>
          <a:p>
            <a:pPr lvl="0" algn="ctr"/>
            <a:r>
              <a:rPr lang="ru-RU" sz="3200" dirty="0" smtClean="0">
                <a:solidFill>
                  <a:schemeClr val="bg1">
                    <a:lumMod val="50000"/>
                  </a:schemeClr>
                </a:solidFill>
              </a:rPr>
              <a:t>Любящий и милосердный характер</a:t>
            </a:r>
            <a:endParaRPr lang="ru-RU" sz="3600" dirty="0">
              <a:solidFill>
                <a:schemeClr val="bg1">
                  <a:lumMod val="50000"/>
                </a:schemeClr>
              </a:solidFill>
            </a:endParaRPr>
          </a:p>
        </p:txBody>
      </p:sp>
      <p:sp>
        <p:nvSpPr>
          <p:cNvPr id="10" name="Заголовок 2"/>
          <p:cNvSpPr txBox="1">
            <a:spLocks/>
          </p:cNvSpPr>
          <p:nvPr/>
        </p:nvSpPr>
        <p:spPr>
          <a:xfrm>
            <a:off x="2643174" y="1714488"/>
            <a:ext cx="8501122" cy="4429156"/>
          </a:xfrm>
          <a:prstGeom prst="rect">
            <a:avLst/>
          </a:prstGeom>
          <a:ln w="6350" cap="rnd">
            <a:noFill/>
          </a:ln>
        </p:spPr>
        <p:txBody>
          <a:bodyPr vert="horz" rtlCol="0" anchor="b" anchorCtr="0">
            <a:normAutofit/>
          </a:bodyPr>
          <a:lstStyle/>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sp>
        <p:nvSpPr>
          <p:cNvPr id="11" name="Заголовок 2"/>
          <p:cNvSpPr txBox="1">
            <a:spLocks/>
          </p:cNvSpPr>
          <p:nvPr/>
        </p:nvSpPr>
        <p:spPr>
          <a:xfrm>
            <a:off x="357158" y="3286124"/>
            <a:ext cx="8501122" cy="3143272"/>
          </a:xfrm>
          <a:prstGeom prst="rect">
            <a:avLst/>
          </a:prstGeom>
          <a:ln w="6350" cap="rnd">
            <a:noFill/>
          </a:ln>
        </p:spPr>
        <p:txBody>
          <a:bodyPr vert="horz" rtlCol="0" anchor="b" anchorCtr="0">
            <a:normAutofit/>
          </a:bodyPr>
          <a:lstStyle/>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R="0" lvl="0" indent="354013" defTabSz="914400" rtl="0" eaLnBrk="1" fontAlgn="auto" latinLnBrk="0" hangingPunct="1">
              <a:lnSpc>
                <a:spcPct val="100000"/>
              </a:lnSpc>
              <a:spcBef>
                <a:spcPct val="0"/>
              </a:spcBef>
              <a:spcAft>
                <a:spcPts val="0"/>
              </a:spcAft>
              <a:buClrTx/>
              <a:buSzTx/>
              <a:tabLst/>
              <a:defRPr/>
            </a:pPr>
            <a:endParaRPr kumimoji="0" lang="ru-RU" sz="28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sp>
        <p:nvSpPr>
          <p:cNvPr id="13" name="Заголовок 2"/>
          <p:cNvSpPr txBox="1">
            <a:spLocks/>
          </p:cNvSpPr>
          <p:nvPr/>
        </p:nvSpPr>
        <p:spPr>
          <a:xfrm>
            <a:off x="714348" y="3214686"/>
            <a:ext cx="8143900" cy="2571768"/>
          </a:xfrm>
          <a:prstGeom prst="rect">
            <a:avLst/>
          </a:prstGeom>
          <a:ln w="6350" cap="rnd">
            <a:noFill/>
          </a:ln>
        </p:spPr>
        <p:txBody>
          <a:bodyPr vert="horz" rtlCol="0" anchor="b" anchorCtr="0">
            <a:normAutofit fontScale="97500"/>
          </a:bodyPr>
          <a:lstStyle/>
          <a:p>
            <a:pPr marL="0" marR="0" lvl="0" indent="0" algn="l" defTabSz="914400" rtl="0" eaLnBrk="1" fontAlgn="auto" latinLnBrk="0" hangingPunct="1">
              <a:lnSpc>
                <a:spcPct val="100000"/>
              </a:lnSpc>
              <a:spcBef>
                <a:spcPct val="0"/>
              </a:spcBef>
              <a:spcAft>
                <a:spcPts val="0"/>
              </a:spcAft>
              <a:buClrTx/>
              <a:buSzTx/>
              <a:buFontTx/>
              <a:buChar char="-"/>
              <a:tabLst/>
              <a:defRPr/>
            </a:pPr>
            <a:endParaRPr lang="ru-RU" sz="32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Char char="-"/>
              <a:tabLst/>
              <a:defRPr/>
            </a:pPr>
            <a:endParaRPr kumimoji="0" lang="ru-RU" sz="36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pic>
        <p:nvPicPr>
          <p:cNvPr id="8194" name="Picture 2" descr="G:\ДО\ФотоИР\13450128_1108242495903534_4220880132015857336_n.jpg"/>
          <p:cNvPicPr>
            <a:picLocks noChangeAspect="1" noChangeArrowheads="1"/>
          </p:cNvPicPr>
          <p:nvPr/>
        </p:nvPicPr>
        <p:blipFill>
          <a:blip r:embed="rId5"/>
          <a:srcRect/>
          <a:stretch>
            <a:fillRect/>
          </a:stretch>
        </p:blipFill>
        <p:spPr bwMode="auto">
          <a:xfrm>
            <a:off x="3428992" y="3071810"/>
            <a:ext cx="4643438" cy="3468067"/>
          </a:xfrm>
          <a:prstGeom prst="rect">
            <a:avLst/>
          </a:prstGeom>
          <a:noFill/>
        </p:spPr>
      </p:pic>
      <p:pic>
        <p:nvPicPr>
          <p:cNvPr id="8196" name="Picture 4" descr="G:\ДО\Видео с Истинным Отцом\фото для ролика\laughing-sun-myung-moon.jpg"/>
          <p:cNvPicPr>
            <a:picLocks noChangeAspect="1" noChangeArrowheads="1"/>
          </p:cNvPicPr>
          <p:nvPr/>
        </p:nvPicPr>
        <p:blipFill>
          <a:blip r:embed="rId6"/>
          <a:srcRect/>
          <a:stretch>
            <a:fillRect/>
          </a:stretch>
        </p:blipFill>
        <p:spPr bwMode="auto">
          <a:xfrm>
            <a:off x="6762750" y="0"/>
            <a:ext cx="2381250" cy="3267075"/>
          </a:xfrm>
          <a:prstGeom prst="rect">
            <a:avLst/>
          </a:prstGeom>
          <a:noFill/>
        </p:spPr>
      </p:pic>
      <p:sp>
        <p:nvSpPr>
          <p:cNvPr id="16" name="Прямоугольник 15"/>
          <p:cNvSpPr/>
          <p:nvPr/>
        </p:nvSpPr>
        <p:spPr>
          <a:xfrm>
            <a:off x="3786182" y="1643050"/>
            <a:ext cx="2857520" cy="769441"/>
          </a:xfrm>
          <a:prstGeom prst="rect">
            <a:avLst/>
          </a:prstGeom>
        </p:spPr>
        <p:txBody>
          <a:bodyPr wrap="square">
            <a:spAutoFit/>
          </a:bodyPr>
          <a:lstStyle/>
          <a:p>
            <a:r>
              <a:rPr lang="ru-RU" sz="2200" dirty="0" smtClean="0">
                <a:solidFill>
                  <a:schemeClr val="bg1">
                    <a:lumMod val="50000"/>
                  </a:schemeClr>
                </a:solidFill>
              </a:rPr>
              <a:t>«Я есть путь, истина, жизнь и любовь».</a:t>
            </a:r>
            <a:endParaRPr lang="ru-RU" sz="22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G:\ДО\ХенгДН\Образование\Мои лекции по Библии_Самара_2021\Новый точечный рисунок (7).bmp"/>
          <p:cNvPicPr>
            <a:picLocks noChangeAspect="1" noChangeArrowheads="1"/>
          </p:cNvPicPr>
          <p:nvPr/>
        </p:nvPicPr>
        <p:blipFill>
          <a:blip r:embed="rId3"/>
          <a:srcRect/>
          <a:stretch>
            <a:fillRect/>
          </a:stretch>
        </p:blipFill>
        <p:spPr bwMode="auto">
          <a:xfrm>
            <a:off x="8086725" y="5791200"/>
            <a:ext cx="1057275" cy="1066800"/>
          </a:xfrm>
          <a:prstGeom prst="rect">
            <a:avLst/>
          </a:prstGeom>
          <a:noFill/>
        </p:spPr>
      </p:pic>
      <p:sp>
        <p:nvSpPr>
          <p:cNvPr id="7" name="Заголовок 2"/>
          <p:cNvSpPr>
            <a:spLocks noGrp="1"/>
          </p:cNvSpPr>
          <p:nvPr>
            <p:ph type="title"/>
          </p:nvPr>
        </p:nvSpPr>
        <p:spPr>
          <a:xfrm>
            <a:off x="0" y="357166"/>
            <a:ext cx="9144000" cy="1000132"/>
          </a:xfrm>
        </p:spPr>
        <p:txBody>
          <a:bodyPr>
            <a:normAutofit/>
          </a:bodyPr>
          <a:lstStyle/>
          <a:p>
            <a:pPr lvl="0" algn="ctr"/>
            <a:r>
              <a:rPr lang="ru-RU" sz="3600" dirty="0" smtClean="0">
                <a:solidFill>
                  <a:schemeClr val="bg1">
                    <a:lumMod val="50000"/>
                  </a:schemeClr>
                </a:solidFill>
              </a:rPr>
              <a:t>Литература:</a:t>
            </a:r>
            <a:endParaRPr lang="ru-RU" sz="3600" dirty="0">
              <a:solidFill>
                <a:schemeClr val="bg1">
                  <a:lumMod val="50000"/>
                </a:schemeClr>
              </a:solidFill>
            </a:endParaRPr>
          </a:p>
        </p:txBody>
      </p:sp>
      <p:sp>
        <p:nvSpPr>
          <p:cNvPr id="8" name="Заголовок 2"/>
          <p:cNvSpPr txBox="1">
            <a:spLocks/>
          </p:cNvSpPr>
          <p:nvPr/>
        </p:nvSpPr>
        <p:spPr>
          <a:xfrm>
            <a:off x="357158" y="3000372"/>
            <a:ext cx="8286808" cy="3857628"/>
          </a:xfrm>
          <a:prstGeom prst="rect">
            <a:avLst/>
          </a:prstGeom>
          <a:ln w="6350" cap="rnd">
            <a:noFill/>
          </a:ln>
        </p:spPr>
        <p:txBody>
          <a:bodyPr vert="horz" rtlCol="0" anchor="b" anchorCtr="0">
            <a:normAutofit/>
          </a:bodyPr>
          <a:lstStyle/>
          <a:p>
            <a:pPr marL="0" marR="0" lvl="0" indent="0" defTabSz="914400" rtl="0" eaLnBrk="1" fontAlgn="auto" latinLnBrk="0" hangingPunct="1">
              <a:lnSpc>
                <a:spcPct val="100000"/>
              </a:lnSpc>
              <a:spcBef>
                <a:spcPct val="0"/>
              </a:spcBef>
              <a:spcAft>
                <a:spcPts val="0"/>
              </a:spcAft>
              <a:buClrTx/>
              <a:buSzTx/>
              <a:buFontTx/>
              <a:buChar char="-"/>
              <a:tabLst/>
              <a:defRPr/>
            </a:pPr>
            <a:r>
              <a:rPr kumimoji="0" lang="ru-RU" sz="3000" b="0" i="0" u="none" strike="noStrike" kern="1200" cap="none" spc="-100" normalizeH="0" baseline="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 Человек</a:t>
            </a:r>
            <a:r>
              <a:rPr kumimoji="0" lang="ru-RU" sz="30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 планеты, любящий мир </a:t>
            </a:r>
            <a:r>
              <a:rPr lang="ru-RU" sz="30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(автобиография преп. </a:t>
            </a:r>
            <a:r>
              <a:rPr lang="ru-RU" sz="3000" spc="-10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Мун-Сан</a:t>
            </a:r>
            <a:r>
              <a:rPr lang="ru-RU" sz="30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 Мена).</a:t>
            </a:r>
          </a:p>
          <a:p>
            <a:pPr marL="0" marR="0" lvl="0" indent="0" defTabSz="914400" rtl="0" eaLnBrk="1" fontAlgn="auto" latinLnBrk="0" hangingPunct="1">
              <a:lnSpc>
                <a:spcPct val="100000"/>
              </a:lnSpc>
              <a:spcBef>
                <a:spcPct val="0"/>
              </a:spcBef>
              <a:spcAft>
                <a:spcPts val="0"/>
              </a:spcAft>
              <a:buClrTx/>
              <a:buSzTx/>
              <a:buFontTx/>
              <a:buChar char="-"/>
              <a:tabLst/>
              <a:defRPr/>
            </a:pPr>
            <a:r>
              <a:rPr lang="ru-RU" sz="30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 Путь первопроходца, очерки из жизни </a:t>
            </a:r>
            <a:r>
              <a:rPr lang="ru-RU" sz="3000" spc="-10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Сан-Мен</a:t>
            </a:r>
            <a:r>
              <a:rPr lang="ru-RU" sz="30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 Муна</a:t>
            </a:r>
          </a:p>
          <a:p>
            <a:pPr marL="0" marR="0" lvl="0" indent="0" defTabSz="914400" rtl="0" eaLnBrk="1" fontAlgn="auto" latinLnBrk="0" hangingPunct="1">
              <a:lnSpc>
                <a:spcPct val="100000"/>
              </a:lnSpc>
              <a:spcBef>
                <a:spcPct val="0"/>
              </a:spcBef>
              <a:spcAft>
                <a:spcPts val="0"/>
              </a:spcAft>
              <a:buClrTx/>
              <a:buSzTx/>
              <a:buFontTx/>
              <a:buChar char="-"/>
              <a:tabLst/>
              <a:defRPr/>
            </a:pPr>
            <a:r>
              <a:rPr kumimoji="0" lang="ru-RU" sz="30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 Путь Отца и наша жизнь в вере, Ким </a:t>
            </a:r>
            <a:r>
              <a:rPr lang="ru-RU" sz="30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В</a:t>
            </a:r>
            <a:r>
              <a:rPr kumimoji="0" lang="ru-RU" sz="30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он </a:t>
            </a:r>
            <a:r>
              <a:rPr kumimoji="0" lang="ru-RU" sz="3000" b="0" i="0" u="none" strike="noStrike" kern="1200" cap="none" spc="-100" normalizeH="0" noProof="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rPr>
              <a:t>Пхиль</a:t>
            </a:r>
            <a:endParaRPr kumimoji="0" lang="ru-RU" sz="3000" b="0" i="0" u="none" strike="noStrike" kern="1200" cap="none" spc="-100" normalizeH="0" noProof="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Char char="-"/>
              <a:tabLst/>
              <a:defRPr/>
            </a:pPr>
            <a:r>
              <a:rPr lang="ru-RU" sz="30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 </a:t>
            </a:r>
            <a:r>
              <a:rPr lang="ru-RU" sz="3000" spc="-10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Аутлайн</a:t>
            </a:r>
            <a:r>
              <a:rPr lang="ru-RU" sz="30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 м-ра  </a:t>
            </a:r>
            <a:r>
              <a:rPr lang="ru-RU" sz="3000" spc="-100" dirty="0" err="1"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Игораши</a:t>
            </a:r>
            <a:r>
              <a:rPr lang="en-US" sz="30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a:t>
            </a:r>
            <a:endParaRPr lang="ru-RU" sz="30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Char char="-"/>
              <a:tabLst/>
              <a:defRPr/>
            </a:pPr>
            <a:r>
              <a:rPr lang="ru-RU" sz="3000" spc="-100" baseline="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 </a:t>
            </a:r>
            <a:r>
              <a:rPr lang="en-US" sz="3000" spc="-100" baseline="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Today’s World</a:t>
            </a:r>
            <a:r>
              <a:rPr lang="ru-RU" sz="3000" spc="-100" baseline="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 2009</a:t>
            </a:r>
            <a:r>
              <a:rPr lang="en-US" sz="30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a:t>
            </a:r>
          </a:p>
          <a:p>
            <a:pPr marL="0" marR="0" lvl="0" indent="0" defTabSz="914400" rtl="0" eaLnBrk="1" fontAlgn="auto" latinLnBrk="0" hangingPunct="1">
              <a:lnSpc>
                <a:spcPct val="100000"/>
              </a:lnSpc>
              <a:spcBef>
                <a:spcPct val="0"/>
              </a:spcBef>
              <a:spcAft>
                <a:spcPts val="0"/>
              </a:spcAft>
              <a:buClrTx/>
              <a:buSzTx/>
              <a:buFontTx/>
              <a:buChar char="-"/>
              <a:tabLst/>
              <a:defRPr/>
            </a:pPr>
            <a:r>
              <a:rPr lang="ru-RU" sz="3000" spc="-10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rPr>
              <a:t> Видео с Отцом.</a:t>
            </a:r>
            <a:endParaRPr lang="ru-RU" sz="3000" spc="-100" baseline="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tabLst/>
              <a:defRPr/>
            </a:pPr>
            <a:endParaRPr lang="ru-RU" sz="3600" spc="-100" baseline="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Char char="-"/>
              <a:tabLst/>
              <a:defRPr/>
            </a:pPr>
            <a:endParaRPr lang="ru-RU" sz="3600" spc="-100" baseline="0" dirty="0" smtClean="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Char char="-"/>
              <a:tabLst/>
              <a:defRPr/>
            </a:pPr>
            <a:endParaRPr kumimoji="0" lang="ru-RU" sz="3600" b="0" i="0" u="none" strike="noStrike" kern="1200" cap="none" spc="-100" normalizeH="0" baseline="0" noProof="0" dirty="0">
              <a:ln w="3200">
                <a:solidFill>
                  <a:schemeClr val="bg2">
                    <a:shade val="75000"/>
                    <a:alpha val="25000"/>
                  </a:schemeClr>
                </a:solidFill>
                <a:prstDash val="solid"/>
                <a:round/>
              </a:ln>
              <a:solidFill>
                <a:schemeClr val="bg1">
                  <a:lumMod val="50000"/>
                </a:schemeClr>
              </a:solidFill>
              <a:effectLst>
                <a:innerShdw blurRad="50800" dist="25400" dir="13500000">
                  <a:prstClr val="black">
                    <a:alpha val="70000"/>
                  </a:prstClr>
                </a:inn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G:\ДО\ХенгДН\Foto\Германия, Эссен, Фалькенхайм, 1969 год, 28 марта\166057436_4485885201428263_4934887749164572221_o.jpg"/>
          <p:cNvPicPr>
            <a:picLocks noChangeAspect="1" noChangeArrowheads="1"/>
          </p:cNvPicPr>
          <p:nvPr/>
        </p:nvPicPr>
        <p:blipFill>
          <a:blip r:embed="rId2"/>
          <a:srcRect/>
          <a:stretch>
            <a:fillRect/>
          </a:stretch>
        </p:blipFill>
        <p:spPr bwMode="auto">
          <a:xfrm>
            <a:off x="0" y="4000504"/>
            <a:ext cx="4578086" cy="2500306"/>
          </a:xfrm>
          <a:prstGeom prst="rect">
            <a:avLst/>
          </a:prstGeom>
          <a:noFill/>
        </p:spPr>
      </p:pic>
      <p:sp>
        <p:nvSpPr>
          <p:cNvPr id="3" name="Заголовок 2"/>
          <p:cNvSpPr>
            <a:spLocks noGrp="1"/>
          </p:cNvSpPr>
          <p:nvPr>
            <p:ph type="title"/>
          </p:nvPr>
        </p:nvSpPr>
        <p:spPr/>
        <p:txBody>
          <a:bodyPr/>
          <a:lstStyle/>
          <a:p>
            <a:endParaRPr lang="ru-RU"/>
          </a:p>
        </p:txBody>
      </p:sp>
      <p:pic>
        <p:nvPicPr>
          <p:cNvPr id="13314" name="Picture 2" descr="G:\ДО\ХенгДН\Foto\Германия, Эссен, Фалькенхайм, 1969 год, 28 марта\166077939_4485885244761592_4520943360243339720_o.jpg"/>
          <p:cNvPicPr>
            <a:picLocks noChangeAspect="1" noChangeArrowheads="1"/>
          </p:cNvPicPr>
          <p:nvPr/>
        </p:nvPicPr>
        <p:blipFill>
          <a:blip r:embed="rId3"/>
          <a:srcRect/>
          <a:stretch>
            <a:fillRect/>
          </a:stretch>
        </p:blipFill>
        <p:spPr bwMode="auto">
          <a:xfrm>
            <a:off x="-13114" y="285728"/>
            <a:ext cx="9157114" cy="3429000"/>
          </a:xfrm>
          <a:prstGeom prst="rect">
            <a:avLst/>
          </a:prstGeom>
          <a:noFill/>
        </p:spPr>
      </p:pic>
      <p:pic>
        <p:nvPicPr>
          <p:cNvPr id="7" name="Picture 3" descr="G:\ДО\ФотоИР\TP_and_WonBokChoe — копия.jpg"/>
          <p:cNvPicPr>
            <a:picLocks noGrp="1" noChangeAspect="1" noChangeArrowheads="1"/>
          </p:cNvPicPr>
          <p:nvPr>
            <p:ph idx="1"/>
          </p:nvPr>
        </p:nvPicPr>
        <p:blipFill>
          <a:blip r:embed="rId4"/>
          <a:srcRect/>
          <a:stretch>
            <a:fillRect/>
          </a:stretch>
        </p:blipFill>
        <p:spPr bwMode="auto">
          <a:xfrm>
            <a:off x="4572001" y="3696016"/>
            <a:ext cx="4572000" cy="3161984"/>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descr="G:\ДО\ФотоИР\ChoeW — копия.jpg"/>
          <p:cNvPicPr>
            <a:picLocks noChangeAspect="1" noChangeArrowheads="1"/>
          </p:cNvPicPr>
          <p:nvPr/>
        </p:nvPicPr>
        <p:blipFill>
          <a:blip r:embed="rId2"/>
          <a:srcRect/>
          <a:stretch>
            <a:fillRect/>
          </a:stretch>
        </p:blipFill>
        <p:spPr bwMode="auto">
          <a:xfrm>
            <a:off x="928662" y="357166"/>
            <a:ext cx="7143800" cy="6260988"/>
          </a:xfrm>
          <a:prstGeom prst="rect">
            <a:avLst/>
          </a:prstGeom>
          <a:noFill/>
        </p:spPr>
      </p:pic>
      <p:pic>
        <p:nvPicPr>
          <p:cNvPr id="5" name="Picture 7" descr="G:\ДО\ХенгДН\Образование\Мои лекции по Библии_Самара_2021\Новый точечный рисунок (7).bmp"/>
          <p:cNvPicPr>
            <a:picLocks noChangeAspect="1" noChangeArrowheads="1"/>
          </p:cNvPicPr>
          <p:nvPr/>
        </p:nvPicPr>
        <p:blipFill>
          <a:blip r:embed="rId3"/>
          <a:srcRect/>
          <a:stretch>
            <a:fillRect/>
          </a:stretch>
        </p:blipFill>
        <p:spPr bwMode="auto">
          <a:xfrm>
            <a:off x="8086725" y="5791200"/>
            <a:ext cx="1057275" cy="1066800"/>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Другая 3">
      <a:dk1>
        <a:srgbClr val="7C9263"/>
      </a:dk1>
      <a:lt1>
        <a:sysClr val="window" lastClr="FFFFFF"/>
      </a:lt1>
      <a:dk2>
        <a:srgbClr val="A5B592"/>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4710</TotalTime>
  <Words>3345</Words>
  <Application>Microsoft Office PowerPoint</Application>
  <PresentationFormat>Экран (4:3)</PresentationFormat>
  <Paragraphs>201</Paragraphs>
  <Slides>72</Slides>
  <Notes>21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72</vt:i4>
      </vt:variant>
    </vt:vector>
  </HeadingPairs>
  <TitlesOfParts>
    <vt:vector size="78" baseType="lpstr">
      <vt:lpstr>Arial</vt:lpstr>
      <vt:lpstr>Calibri</vt:lpstr>
      <vt:lpstr>Constantia</vt:lpstr>
      <vt:lpstr>Times New Roman</vt:lpstr>
      <vt:lpstr>Wingdings 2</vt:lpstr>
      <vt:lpstr>Бумажная</vt:lpstr>
      <vt:lpstr>Отец. Его жизнь и личность. </vt:lpstr>
      <vt:lpstr>Отец представляет собой вернувшегося Христа. А суть Христа – истинная любовь.</vt:lpstr>
      <vt:lpstr>Презентация PowerPoint</vt:lpstr>
      <vt:lpstr>Члены семьи (щикку)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7 смертей и 7 воскрешений</vt:lpstr>
      <vt:lpstr>Презентация PowerPoint</vt:lpstr>
      <vt:lpstr>Презентация PowerPoint</vt:lpstr>
      <vt:lpstr>5) Пятое заключение  (04.07.1955 – 04.10.1955) Тюрьма Содемун.  </vt:lpstr>
      <vt:lpstr>6) Шестое заключение  (20.07.1984 – 20.08.1985) Тюрьма Денбери, штат Коннектикут.  </vt:lpstr>
      <vt:lpstr>7) Авария вертолета (19.07.2008) </vt:lpstr>
      <vt:lpstr>Как выглядит преподобный Мун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Семья Отца, обстоятельства рождения:</vt:lpstr>
      <vt:lpstr>Любовь к природе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Широта души</vt:lpstr>
      <vt:lpstr>Презентация PowerPoint</vt:lpstr>
      <vt:lpstr>Желание изучить и серьезно исследовать все, что его окружает, безграничная любознательность. Стремление научиться как можно большему. </vt:lpstr>
      <vt:lpstr>Презентация PowerPoint</vt:lpstr>
      <vt:lpstr>Презентация PowerPoint</vt:lpstr>
      <vt:lpstr>Презентация PowerPoint</vt:lpstr>
      <vt:lpstr>Презентация PowerPoint</vt:lpstr>
      <vt:lpstr>Презентация PowerPoint</vt:lpstr>
      <vt:lpstr>- Слова Отца. - Работа в трудовом лагере. - Японский язык. - Образ жизни.  </vt:lpstr>
      <vt:lpstr>Смелость, граничащая с бесстрашием и широта мысли. Твердость, решительность и непоколебимость.   </vt:lpstr>
      <vt:lpstr>Презентация PowerPoint</vt:lpstr>
      <vt:lpstr>Презентация PowerPoint</vt:lpstr>
      <vt:lpstr>Презентация PowerPoint</vt:lpstr>
      <vt:lpstr>Презентация PowerPoint</vt:lpstr>
      <vt:lpstr>Проницательность. Способность смотреть глазами души.</vt:lpstr>
      <vt:lpstr>Любящий и милосердный характер</vt:lpstr>
      <vt:lpstr>Литература:</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Ekaterina Glazunova</dc:creator>
  <cp:lastModifiedBy>Катерина</cp:lastModifiedBy>
  <cp:revision>738</cp:revision>
  <dcterms:created xsi:type="dcterms:W3CDTF">2021-04-23T18:34:29Z</dcterms:created>
  <dcterms:modified xsi:type="dcterms:W3CDTF">2024-02-04T15:47:59Z</dcterms:modified>
</cp:coreProperties>
</file>